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512" r:id="rId4"/>
    <p:sldId id="258" r:id="rId5"/>
    <p:sldId id="259" r:id="rId6"/>
    <p:sldId id="506" r:id="rId7"/>
    <p:sldId id="509" r:id="rId8"/>
    <p:sldId id="260" r:id="rId9"/>
    <p:sldId id="510" r:id="rId10"/>
    <p:sldId id="261" r:id="rId11"/>
    <p:sldId id="511" r:id="rId12"/>
    <p:sldId id="508" r:id="rId13"/>
    <p:sldId id="262" r:id="rId14"/>
    <p:sldId id="263" r:id="rId15"/>
    <p:sldId id="265" r:id="rId16"/>
    <p:sldId id="268" r:id="rId17"/>
    <p:sldId id="269" r:id="rId18"/>
    <p:sldId id="507" r:id="rId19"/>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p\OneDrive\Ambiente%20de%20Trabalho\ANTIGOS\COMPILATION\Novo%20Projecto%20Nzila\Base%20de%20Dados%20Projecto%20Malaria%20Nzila%20-Mar&#231;o%20de%20202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p\OneDrive\Ambiente%20de%20Trabalho\ANTIGOS\COMPILATION\Novo%20Projecto%20Nzila\Base%20de%20Dados%20Projecto%20Malaria%20Nzila%20-Mar&#231;o%20de%20202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Pasta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Planilha5!$T$92:$T$93</c:f>
              <c:strCache>
                <c:ptCount val="1"/>
                <c:pt idx="0">
                  <c:v>Pop. Examinada</c:v>
                </c:pt>
              </c:strCache>
            </c:strRef>
          </c:tx>
          <c:spPr>
            <a:solidFill>
              <a:schemeClr val="accent1"/>
            </a:solidFill>
            <a:ln>
              <a:noFill/>
            </a:ln>
            <a:effectLst/>
          </c:spPr>
          <c:invertIfNegative val="0"/>
          <c:dLbls>
            <c:spPr>
              <a:noFill/>
              <a:ln>
                <a:noFill/>
              </a:ln>
              <a:effectLst/>
            </c:spPr>
            <c:txPr>
              <a:bodyPr rot="0" vert="horz"/>
              <a:lstStyle/>
              <a:p>
                <a:pPr>
                  <a:defRPr/>
                </a:pPr>
                <a:endParaRPr lang="pt-P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Planilha5!$S$94:$S$100</c:f>
              <c:strCache>
                <c:ptCount val="7"/>
                <c:pt idx="0">
                  <c:v>Sector Caculo Cabaça</c:v>
                </c:pt>
                <c:pt idx="1">
                  <c:v>Quindanje</c:v>
                </c:pt>
                <c:pt idx="2">
                  <c:v>Sede Comuna C. Cabaça</c:v>
                </c:pt>
                <c:pt idx="3">
                  <c:v>Catepa</c:v>
                </c:pt>
                <c:pt idx="4">
                  <c:v>Povoação</c:v>
                </c:pt>
                <c:pt idx="5">
                  <c:v>Banze de Cariamba</c:v>
                </c:pt>
                <c:pt idx="6">
                  <c:v>Canzo</c:v>
                </c:pt>
              </c:strCache>
            </c:strRef>
          </c:cat>
          <c:val>
            <c:numRef>
              <c:f>Planilha5!$T$94:$T$100</c:f>
              <c:numCache>
                <c:formatCode>General</c:formatCode>
                <c:ptCount val="7"/>
                <c:pt idx="0">
                  <c:v>126</c:v>
                </c:pt>
                <c:pt idx="1">
                  <c:v>168</c:v>
                </c:pt>
                <c:pt idx="2">
                  <c:v>70</c:v>
                </c:pt>
                <c:pt idx="3">
                  <c:v>91</c:v>
                </c:pt>
                <c:pt idx="4">
                  <c:v>229</c:v>
                </c:pt>
                <c:pt idx="5">
                  <c:v>346</c:v>
                </c:pt>
                <c:pt idx="6">
                  <c:v>120</c:v>
                </c:pt>
              </c:numCache>
            </c:numRef>
          </c:val>
          <c:extLst xmlns:c16r2="http://schemas.microsoft.com/office/drawing/2015/06/chart">
            <c:ext xmlns:c16="http://schemas.microsoft.com/office/drawing/2014/chart" uri="{C3380CC4-5D6E-409C-BE32-E72D297353CC}">
              <c16:uniqueId val="{00000000-4642-4671-BD1F-1276DDBA3F7C}"/>
            </c:ext>
          </c:extLst>
        </c:ser>
        <c:dLbls>
          <c:showLegendKey val="0"/>
          <c:showVal val="0"/>
          <c:showCatName val="0"/>
          <c:showSerName val="0"/>
          <c:showPercent val="0"/>
          <c:showBubbleSize val="0"/>
        </c:dLbls>
        <c:gapWidth val="219"/>
        <c:overlap val="-27"/>
        <c:axId val="179528448"/>
        <c:axId val="179529984"/>
      </c:barChart>
      <c:catAx>
        <c:axId val="179528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pt-PT"/>
          </a:p>
        </c:txPr>
        <c:crossAx val="179529984"/>
        <c:crosses val="autoZero"/>
        <c:auto val="1"/>
        <c:lblAlgn val="ctr"/>
        <c:lblOffset val="100"/>
        <c:noMultiLvlLbl val="0"/>
      </c:catAx>
      <c:valAx>
        <c:axId val="179529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pt-PT"/>
          </a:p>
        </c:txPr>
        <c:crossAx val="179528448"/>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800"/>
      </a:pPr>
      <a:endParaRPr lang="pt-P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vert="horz"/>
              <a:lstStyle/>
              <a:p>
                <a:pPr>
                  <a:defRPr/>
                </a:pPr>
                <a:endParaRPr lang="pt-P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Planilha5!$B$27:$R$27</c:f>
              <c:strCache>
                <c:ptCount val="17"/>
                <c:pt idx="0">
                  <c:v>0-4</c:v>
                </c:pt>
                <c:pt idx="1">
                  <c:v>5_9</c:v>
                </c:pt>
                <c:pt idx="2">
                  <c:v>10_14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c:v>
                </c:pt>
              </c:strCache>
            </c:strRef>
          </c:cat>
          <c:val>
            <c:numRef>
              <c:f>Planilha5!$B$30:$R$30</c:f>
              <c:numCache>
                <c:formatCode>General</c:formatCode>
                <c:ptCount val="17"/>
                <c:pt idx="0">
                  <c:v>247</c:v>
                </c:pt>
                <c:pt idx="1">
                  <c:v>212</c:v>
                </c:pt>
                <c:pt idx="2">
                  <c:v>235</c:v>
                </c:pt>
                <c:pt idx="3">
                  <c:v>162</c:v>
                </c:pt>
                <c:pt idx="4">
                  <c:v>71</c:v>
                </c:pt>
                <c:pt idx="5">
                  <c:v>40</c:v>
                </c:pt>
                <c:pt idx="6">
                  <c:v>48</c:v>
                </c:pt>
                <c:pt idx="7">
                  <c:v>32</c:v>
                </c:pt>
                <c:pt idx="8">
                  <c:v>15</c:v>
                </c:pt>
                <c:pt idx="9">
                  <c:v>15</c:v>
                </c:pt>
                <c:pt idx="10">
                  <c:v>20</c:v>
                </c:pt>
                <c:pt idx="11">
                  <c:v>13</c:v>
                </c:pt>
                <c:pt idx="12">
                  <c:v>16</c:v>
                </c:pt>
                <c:pt idx="13">
                  <c:v>11</c:v>
                </c:pt>
                <c:pt idx="14">
                  <c:v>1</c:v>
                </c:pt>
                <c:pt idx="15">
                  <c:v>9</c:v>
                </c:pt>
                <c:pt idx="16">
                  <c:v>3</c:v>
                </c:pt>
              </c:numCache>
            </c:numRef>
          </c:val>
          <c:extLst xmlns:c16r2="http://schemas.microsoft.com/office/drawing/2015/06/chart">
            <c:ext xmlns:c16="http://schemas.microsoft.com/office/drawing/2014/chart" uri="{C3380CC4-5D6E-409C-BE32-E72D297353CC}">
              <c16:uniqueId val="{00000000-E9C0-460B-859F-3BDC55509AEF}"/>
            </c:ext>
          </c:extLst>
        </c:ser>
        <c:dLbls>
          <c:showLegendKey val="0"/>
          <c:showVal val="0"/>
          <c:showCatName val="0"/>
          <c:showSerName val="0"/>
          <c:showPercent val="0"/>
          <c:showBubbleSize val="0"/>
        </c:dLbls>
        <c:gapWidth val="100"/>
        <c:overlap val="-24"/>
        <c:axId val="180039040"/>
        <c:axId val="180044928"/>
      </c:barChart>
      <c:catAx>
        <c:axId val="18003904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vert="horz"/>
          <a:lstStyle/>
          <a:p>
            <a:pPr>
              <a:defRPr/>
            </a:pPr>
            <a:endParaRPr lang="pt-PT"/>
          </a:p>
        </c:txPr>
        <c:crossAx val="180044928"/>
        <c:crosses val="autoZero"/>
        <c:auto val="1"/>
        <c:lblAlgn val="ctr"/>
        <c:lblOffset val="100"/>
        <c:noMultiLvlLbl val="0"/>
      </c:catAx>
      <c:valAx>
        <c:axId val="18004492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pt-PT"/>
          </a:p>
        </c:txPr>
        <c:crossAx val="18003904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lgn="just">
        <a:defRPr sz="1400"/>
      </a:pPr>
      <a:endParaRPr lang="pt-PT"/>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t-P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Planilha1!$E$8</c:f>
              <c:strCache>
                <c:ptCount val="1"/>
                <c:pt idx="0">
                  <c:v>%</c:v>
                </c:pt>
              </c:strCache>
            </c:strRef>
          </c:tx>
          <c:explosion val="3"/>
          <c:dPt>
            <c:idx val="0"/>
            <c:bubble3D val="0"/>
            <c:spPr>
              <a:solidFill>
                <a:schemeClr val="accent1"/>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0CFB-4EDB-813A-E8730AA250C3}"/>
              </c:ext>
            </c:extLst>
          </c:dPt>
          <c:dPt>
            <c:idx val="1"/>
            <c:bubble3D val="0"/>
            <c:spPr>
              <a:solidFill>
                <a:schemeClr val="accent2"/>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0CFB-4EDB-813A-E8730AA250C3}"/>
              </c:ext>
            </c:extLst>
          </c:dPt>
          <c:dLbls>
            <c:spPr>
              <a:noFill/>
              <a:ln>
                <a:noFill/>
              </a:ln>
              <a:effectLst/>
            </c:spPr>
            <c:txPr>
              <a:bodyPr rot="0" vert="horz"/>
              <a:lstStyle/>
              <a:p>
                <a:pPr>
                  <a:defRPr/>
                </a:pPr>
                <a:endParaRPr lang="pt-PT"/>
              </a:p>
            </c:txPr>
            <c:dLblPos val="ct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Planilha1!$D$9:$D$10</c:f>
              <c:strCache>
                <c:ptCount val="2"/>
                <c:pt idx="0">
                  <c:v>M</c:v>
                </c:pt>
                <c:pt idx="1">
                  <c:v>F</c:v>
                </c:pt>
              </c:strCache>
            </c:strRef>
          </c:cat>
          <c:val>
            <c:numRef>
              <c:f>Planilha1!$E$9:$E$10</c:f>
              <c:numCache>
                <c:formatCode>General</c:formatCode>
                <c:ptCount val="2"/>
                <c:pt idx="0">
                  <c:v>46.2</c:v>
                </c:pt>
                <c:pt idx="1">
                  <c:v>53.8</c:v>
                </c:pt>
              </c:numCache>
            </c:numRef>
          </c:val>
          <c:extLst xmlns:c16r2="http://schemas.microsoft.com/office/drawing/2015/06/chart">
            <c:ext xmlns:c16="http://schemas.microsoft.com/office/drawing/2014/chart" uri="{C3380CC4-5D6E-409C-BE32-E72D297353CC}">
              <c16:uniqueId val="{00000004-0CFB-4EDB-813A-E8730AA250C3}"/>
            </c:ext>
          </c:extLst>
        </c:ser>
        <c:dLbls>
          <c:dLblPos val="outEnd"/>
          <c:showLegendKey val="0"/>
          <c:showVal val="0"/>
          <c:showCatName val="1"/>
          <c:showSerName val="0"/>
          <c:showPercent val="0"/>
          <c:showBubbleSize val="0"/>
          <c:showLeaderLines val="1"/>
        </c:dLbls>
        <c:firstSliceAng val="1"/>
      </c:pie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sz="1800" b="1"/>
      </a:pPr>
      <a:endParaRPr lang="pt-PT"/>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1C270875-E729-438F-AD64-DA10B3256A5A}" type="datetimeFigureOut">
              <a:rPr lang="pt-PT" smtClean="0"/>
              <a:t>14/09/2025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1C270875-E729-438F-AD64-DA10B3256A5A}" type="datetimeFigureOut">
              <a:rPr lang="pt-PT" smtClean="0"/>
              <a:t>14/09/2025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1C270875-E729-438F-AD64-DA10B3256A5A}" type="datetimeFigureOut">
              <a:rPr lang="pt-PT" smtClean="0"/>
              <a:t>14/09/2025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1C270875-E729-438F-AD64-DA10B3256A5A}" type="datetimeFigureOut">
              <a:rPr lang="pt-PT" smtClean="0"/>
              <a:t>14/09/2025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1C270875-E729-438F-AD64-DA10B3256A5A}" type="datetimeFigureOut">
              <a:rPr lang="pt-PT" smtClean="0"/>
              <a:t>14/09/2025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1C270875-E729-438F-AD64-DA10B3256A5A}" type="datetimeFigureOut">
              <a:rPr lang="pt-PT" smtClean="0"/>
              <a:t>14/09/2025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1C270875-E729-438F-AD64-DA10B3256A5A}" type="datetimeFigureOut">
              <a:rPr lang="pt-PT" smtClean="0"/>
              <a:t>14/09/2025</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1C270875-E729-438F-AD64-DA10B3256A5A}" type="datetimeFigureOut">
              <a:rPr lang="pt-PT" smtClean="0"/>
              <a:t>14/09/2025</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1C270875-E729-438F-AD64-DA10B3256A5A}" type="datetimeFigureOut">
              <a:rPr lang="pt-PT" smtClean="0"/>
              <a:t>14/09/2025</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1C270875-E729-438F-AD64-DA10B3256A5A}" type="datetimeFigureOut">
              <a:rPr lang="pt-PT" smtClean="0"/>
              <a:t>14/09/2025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1C270875-E729-438F-AD64-DA10B3256A5A}" type="datetimeFigureOut">
              <a:rPr lang="pt-PT" smtClean="0"/>
              <a:t>14/09/2025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17AC85B3-BB92-4040-8F52-E774985663BC}" type="slidenum">
              <a:rPr lang="pt-PT" smtClean="0"/>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270875-E729-438F-AD64-DA10B3256A5A}" type="datetimeFigureOut">
              <a:rPr lang="pt-PT" smtClean="0"/>
              <a:t>14/09/2025</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C85B3-BB92-4040-8F52-E774985663BC}" type="slidenum">
              <a:rPr lang="pt-PT" smtClean="0"/>
              <a:t>‹nº›</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pedrombueno@hotmail.com"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scielo.br/j/qn/a/SJLsRsw55xSg7YXxMGRXm9k/"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3568" y="2060848"/>
            <a:ext cx="7772400" cy="1470025"/>
          </a:xfrm>
        </p:spPr>
        <p:txBody>
          <a:bodyPr>
            <a:noAutofit/>
          </a:bodyPr>
          <a:lstStyle/>
          <a:p>
            <a:pPr>
              <a:lnSpc>
                <a:spcPct val="107000"/>
              </a:lnSpc>
              <a:spcAft>
                <a:spcPts val="0"/>
              </a:spcAft>
            </a:pPr>
            <a:r>
              <a:rPr lang="fr-FR" sz="2400" kern="100" dirty="0">
                <a:solidFill>
                  <a:srgbClr val="002060"/>
                </a:solidFill>
                <a:latin typeface="Times New Roman"/>
                <a:ea typeface="Calibri"/>
                <a:cs typeface="Times New Roman"/>
              </a:rPr>
              <a:t> </a:t>
            </a:r>
            <a:br>
              <a:rPr lang="fr-FR" sz="2400" kern="100" dirty="0">
                <a:solidFill>
                  <a:srgbClr val="002060"/>
                </a:solidFill>
                <a:latin typeface="Times New Roman"/>
                <a:ea typeface="Calibri"/>
                <a:cs typeface="Times New Roman"/>
              </a:rPr>
            </a:br>
            <a:r>
              <a:rPr lang="fr-FR" sz="2400" kern="100" dirty="0">
                <a:solidFill>
                  <a:srgbClr val="002060"/>
                </a:solidFill>
                <a:latin typeface="Times New Roman"/>
                <a:ea typeface="Calibri"/>
                <a:cs typeface="Times New Roman"/>
              </a:rPr>
              <a:t/>
            </a:r>
            <a:br>
              <a:rPr lang="fr-FR" sz="2400" kern="100" dirty="0">
                <a:solidFill>
                  <a:srgbClr val="002060"/>
                </a:solidFill>
                <a:latin typeface="Times New Roman"/>
                <a:ea typeface="Calibri"/>
                <a:cs typeface="Times New Roman"/>
              </a:rPr>
            </a:br>
            <a:r>
              <a:rPr lang="fr-FR" sz="2400" kern="100" dirty="0">
                <a:solidFill>
                  <a:srgbClr val="002060"/>
                </a:solidFill>
                <a:latin typeface="Times New Roman"/>
                <a:ea typeface="Calibri"/>
                <a:cs typeface="Times New Roman"/>
              </a:rPr>
              <a:t> ÉVALUATION DE LA SENSIBILITÉ </a:t>
            </a:r>
            <a:r>
              <a:rPr lang="fr-FR" sz="2400" kern="100" dirty="0" smtClean="0">
                <a:solidFill>
                  <a:srgbClr val="002060"/>
                </a:solidFill>
                <a:latin typeface="Times New Roman"/>
                <a:ea typeface="Calibri"/>
                <a:cs typeface="Times New Roman"/>
              </a:rPr>
              <a:t>ET </a:t>
            </a:r>
            <a:r>
              <a:rPr lang="fr-FR" sz="2400" kern="100" dirty="0">
                <a:solidFill>
                  <a:srgbClr val="002060"/>
                </a:solidFill>
                <a:latin typeface="Times New Roman"/>
                <a:ea typeface="Calibri"/>
                <a:cs typeface="Times New Roman"/>
              </a:rPr>
              <a:t>SPÉCIFICITÉ DES TESTS DE DIAGNOSTIC RAPIDE DE LA </a:t>
            </a:r>
            <a:r>
              <a:rPr lang="fr-FR" sz="2400" kern="100" dirty="0" smtClean="0">
                <a:solidFill>
                  <a:srgbClr val="002060"/>
                </a:solidFill>
                <a:latin typeface="Times New Roman"/>
                <a:ea typeface="Calibri"/>
                <a:cs typeface="Times New Roman"/>
              </a:rPr>
              <a:t>TRIPANOSOMIASE HUMAINE AFRICAINE </a:t>
            </a:r>
            <a:r>
              <a:rPr lang="fr-FR" sz="2400" kern="100" dirty="0">
                <a:solidFill>
                  <a:srgbClr val="002060"/>
                </a:solidFill>
                <a:latin typeface="Times New Roman"/>
                <a:ea typeface="Calibri"/>
                <a:cs typeface="Times New Roman"/>
              </a:rPr>
              <a:t>EN ANGOLA</a:t>
            </a:r>
            <a:br>
              <a:rPr lang="fr-FR" sz="2400" kern="100" dirty="0">
                <a:solidFill>
                  <a:srgbClr val="002060"/>
                </a:solidFill>
                <a:latin typeface="Times New Roman"/>
                <a:ea typeface="Calibri"/>
                <a:cs typeface="Times New Roman"/>
              </a:rPr>
            </a:br>
            <a:r>
              <a:rPr lang="fr-FR" sz="2400" kern="100" dirty="0" smtClean="0">
                <a:solidFill>
                  <a:srgbClr val="002060"/>
                </a:solidFill>
                <a:latin typeface="Times New Roman"/>
                <a:ea typeface="Calibri"/>
                <a:cs typeface="Times New Roman"/>
              </a:rPr>
              <a:t/>
            </a:r>
            <a:br>
              <a:rPr lang="fr-FR" sz="2400" kern="100" dirty="0" smtClean="0">
                <a:solidFill>
                  <a:srgbClr val="002060"/>
                </a:solidFill>
                <a:latin typeface="Times New Roman"/>
                <a:ea typeface="Calibri"/>
                <a:cs typeface="Times New Roman"/>
              </a:rPr>
            </a:br>
            <a:endParaRPr lang="pt-PT" sz="2400" dirty="0"/>
          </a:p>
        </p:txBody>
      </p:sp>
      <p:sp>
        <p:nvSpPr>
          <p:cNvPr id="3" name="Subtítulo 2"/>
          <p:cNvSpPr>
            <a:spLocks noGrp="1"/>
          </p:cNvSpPr>
          <p:nvPr>
            <p:ph type="subTitle" idx="1"/>
          </p:nvPr>
        </p:nvSpPr>
        <p:spPr>
          <a:xfrm>
            <a:off x="971600" y="4509120"/>
            <a:ext cx="7084965" cy="1126976"/>
          </a:xfrm>
        </p:spPr>
        <p:txBody>
          <a:bodyPr>
            <a:noAutofit/>
          </a:bodyPr>
          <a:lstStyle/>
          <a:p>
            <a:r>
              <a:rPr lang="pt-PT" sz="2000" b="1" kern="100" dirty="0">
                <a:solidFill>
                  <a:srgbClr val="833C0B"/>
                </a:solidFill>
                <a:latin typeface="Times New Roman"/>
                <a:ea typeface="Calibri"/>
                <a:cs typeface="Times New Roman"/>
              </a:rPr>
              <a:t>Mbueno Nzila</a:t>
            </a:r>
            <a:r>
              <a:rPr lang="pt-PT" sz="2000" b="1" kern="100" baseline="30000" dirty="0">
                <a:solidFill>
                  <a:srgbClr val="833C0B"/>
                </a:solidFill>
                <a:latin typeface="Times New Roman"/>
                <a:ea typeface="Calibri"/>
                <a:cs typeface="Times New Roman"/>
              </a:rPr>
              <a:t>1⌂</a:t>
            </a:r>
            <a:r>
              <a:rPr lang="pt-PT" sz="2000" b="1" kern="100" dirty="0">
                <a:solidFill>
                  <a:srgbClr val="833C0B"/>
                </a:solidFill>
                <a:latin typeface="Times New Roman"/>
                <a:ea typeface="Calibri"/>
                <a:cs typeface="Times New Roman"/>
              </a:rPr>
              <a:t> , Don Paul Makana</a:t>
            </a:r>
            <a:r>
              <a:rPr lang="pt-PT" sz="2000" b="1" kern="100" baseline="30000" dirty="0">
                <a:solidFill>
                  <a:srgbClr val="833C0B"/>
                </a:solidFill>
                <a:latin typeface="Times New Roman"/>
                <a:ea typeface="Calibri"/>
                <a:cs typeface="Times New Roman"/>
              </a:rPr>
              <a:t>2</a:t>
            </a:r>
            <a:r>
              <a:rPr lang="pt-PT" sz="2000" b="1" kern="100" dirty="0">
                <a:solidFill>
                  <a:srgbClr val="833C0B"/>
                </a:solidFill>
                <a:latin typeface="Times New Roman"/>
                <a:ea typeface="Calibri"/>
                <a:cs typeface="Times New Roman"/>
              </a:rPr>
              <a:t> , </a:t>
            </a:r>
            <a:r>
              <a:rPr lang="pt-PT" sz="2000" b="1" kern="100" dirty="0" err="1">
                <a:solidFill>
                  <a:srgbClr val="833C0B"/>
                </a:solidFill>
                <a:latin typeface="Times New Roman"/>
                <a:ea typeface="Calibri"/>
                <a:cs typeface="Times New Roman"/>
              </a:rPr>
              <a:t>Peliganga</a:t>
            </a:r>
            <a:r>
              <a:rPr lang="pt-PT" sz="2000" b="1" kern="100" dirty="0">
                <a:solidFill>
                  <a:srgbClr val="833C0B"/>
                </a:solidFill>
                <a:latin typeface="Times New Roman"/>
                <a:ea typeface="Calibri"/>
                <a:cs typeface="Times New Roman"/>
              </a:rPr>
              <a:t> Luís Baião</a:t>
            </a:r>
            <a:r>
              <a:rPr lang="pt-PT" sz="2000" b="1" kern="100" baseline="30000" dirty="0">
                <a:solidFill>
                  <a:srgbClr val="833C0B"/>
                </a:solidFill>
                <a:latin typeface="Times New Roman"/>
                <a:ea typeface="Calibri"/>
                <a:cs typeface="Times New Roman"/>
              </a:rPr>
              <a:t>3</a:t>
            </a:r>
            <a:r>
              <a:rPr lang="pt-PT" sz="2000" kern="100" dirty="0">
                <a:ea typeface="Calibri"/>
                <a:cs typeface="Times New Roman"/>
              </a:rPr>
              <a:t/>
            </a:r>
            <a:br>
              <a:rPr lang="pt-PT" sz="2000" kern="100" dirty="0">
                <a:ea typeface="Calibri"/>
                <a:cs typeface="Times New Roman"/>
              </a:rPr>
            </a:br>
            <a:r>
              <a:rPr lang="pt-PT" sz="2000" b="1" kern="100" baseline="30000" dirty="0">
                <a:solidFill>
                  <a:srgbClr val="833C0B"/>
                </a:solidFill>
                <a:latin typeface="Times New Roman"/>
                <a:ea typeface="Calibri"/>
                <a:cs typeface="Times New Roman"/>
              </a:rPr>
              <a:t>⌂</a:t>
            </a:r>
            <a:r>
              <a:rPr lang="pt-PT" sz="2000" b="1" kern="100" dirty="0">
                <a:solidFill>
                  <a:srgbClr val="833C0B"/>
                </a:solidFill>
                <a:latin typeface="Times New Roman"/>
                <a:ea typeface="Calibri"/>
                <a:cs typeface="Times New Roman"/>
              </a:rPr>
              <a:t> </a:t>
            </a:r>
            <a:r>
              <a:rPr lang="en-US" sz="2000" b="1" u="sng" kern="100" dirty="0" smtClean="0">
                <a:solidFill>
                  <a:srgbClr val="833C0B"/>
                </a:solidFill>
                <a:latin typeface="Times New Roman"/>
                <a:ea typeface="Calibri"/>
                <a:cs typeface="Times New Roman"/>
                <a:hlinkClick r:id="rId2"/>
              </a:rPr>
              <a:t>pedrombueno@hotmail.com</a:t>
            </a:r>
            <a:r>
              <a:rPr lang="en-US" sz="2000" b="1" kern="100" dirty="0">
                <a:solidFill>
                  <a:srgbClr val="833C0B"/>
                </a:solidFill>
                <a:latin typeface="Times New Roman"/>
                <a:ea typeface="Calibri"/>
                <a:cs typeface="Times New Roman"/>
              </a:rPr>
              <a:t>, +244943920881</a:t>
            </a:r>
            <a:endParaRPr lang="pt-PT" sz="2000" dirty="0"/>
          </a:p>
        </p:txBody>
      </p:sp>
      <p:sp>
        <p:nvSpPr>
          <p:cNvPr id="4" name="Rectângulo 3"/>
          <p:cNvSpPr/>
          <p:nvPr/>
        </p:nvSpPr>
        <p:spPr>
          <a:xfrm>
            <a:off x="1187624" y="1331476"/>
            <a:ext cx="6480720" cy="369332"/>
          </a:xfrm>
          <a:prstGeom prst="rect">
            <a:avLst/>
          </a:prstGeom>
        </p:spPr>
        <p:txBody>
          <a:bodyPr wrap="square">
            <a:spAutoFit/>
          </a:bodyPr>
          <a:lstStyle/>
          <a:p>
            <a:r>
              <a:rPr lang="pt-PT" b="1" kern="100" dirty="0">
                <a:solidFill>
                  <a:srgbClr val="833C0B"/>
                </a:solidFill>
                <a:ea typeface="Calibri"/>
                <a:cs typeface="Times New Roman"/>
              </a:rPr>
              <a:t>Instituto</a:t>
            </a:r>
            <a:r>
              <a:rPr lang="pt-PT" b="1" kern="100" baseline="30000" dirty="0">
                <a:solidFill>
                  <a:srgbClr val="833C0B"/>
                </a:solidFill>
                <a:ea typeface="Calibri"/>
                <a:cs typeface="Times New Roman"/>
              </a:rPr>
              <a:t> </a:t>
            </a:r>
            <a:r>
              <a:rPr lang="pt-PT" b="1" kern="100" dirty="0">
                <a:solidFill>
                  <a:srgbClr val="833C0B"/>
                </a:solidFill>
                <a:latin typeface="Times New Roman"/>
                <a:ea typeface="Calibri"/>
                <a:cs typeface="Times New Roman"/>
              </a:rPr>
              <a:t>de Combate e </a:t>
            </a:r>
            <a:r>
              <a:rPr lang="pt-PT" b="1" kern="100" dirty="0" smtClean="0">
                <a:solidFill>
                  <a:srgbClr val="833C0B"/>
                </a:solidFill>
                <a:latin typeface="Times New Roman"/>
                <a:ea typeface="Calibri"/>
                <a:cs typeface="Times New Roman"/>
              </a:rPr>
              <a:t>Controlo </a:t>
            </a:r>
            <a:r>
              <a:rPr lang="pt-PT" b="1" kern="100" dirty="0">
                <a:solidFill>
                  <a:srgbClr val="833C0B"/>
                </a:solidFill>
                <a:latin typeface="Times New Roman"/>
                <a:ea typeface="Calibri"/>
                <a:cs typeface="Times New Roman"/>
              </a:rPr>
              <a:t>das </a:t>
            </a:r>
            <a:r>
              <a:rPr lang="pt-PT" b="1" kern="100" dirty="0" smtClean="0">
                <a:solidFill>
                  <a:srgbClr val="833C0B"/>
                </a:solidFill>
                <a:latin typeface="Times New Roman"/>
                <a:ea typeface="Calibri"/>
                <a:cs typeface="Times New Roman"/>
              </a:rPr>
              <a:t>Tripanossomíases-ICCT</a:t>
            </a:r>
            <a:endParaRPr lang="pt-PT" dirty="0"/>
          </a:p>
        </p:txBody>
      </p:sp>
      <p:grpSp>
        <p:nvGrpSpPr>
          <p:cNvPr id="5" name="Agrupar 1"/>
          <p:cNvGrpSpPr/>
          <p:nvPr/>
        </p:nvGrpSpPr>
        <p:grpSpPr>
          <a:xfrm>
            <a:off x="1052958" y="476672"/>
            <a:ext cx="6750051" cy="542290"/>
            <a:chOff x="0" y="0"/>
            <a:chExt cx="6378493" cy="542290"/>
          </a:xfrm>
        </p:grpSpPr>
        <p:sp>
          <p:nvSpPr>
            <p:cNvPr id="6" name="Caixa de Texto 5"/>
            <p:cNvSpPr txBox="1"/>
            <p:nvPr/>
          </p:nvSpPr>
          <p:spPr>
            <a:xfrm>
              <a:off x="1963973" y="0"/>
              <a:ext cx="3226435" cy="5419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tabLst>
                  <a:tab pos="5448300" algn="l"/>
                  <a:tab pos="9911080" algn="r"/>
                </a:tabLst>
              </a:pPr>
              <a:r>
                <a:rPr lang="en-US" sz="800" b="1" kern="100" dirty="0">
                  <a:solidFill>
                    <a:srgbClr val="00B050"/>
                  </a:solidFill>
                  <a:effectLst/>
                  <a:latin typeface="Times New Roman"/>
                  <a:ea typeface="Calibri"/>
                  <a:cs typeface="Times New Roman"/>
                </a:rPr>
                <a:t>37TH GENERAL CONFERENCE OF THE INTERNATIONAL SCIENTIFIC COUNCIL FOR TRYPANOSOMIASIS RESEARCH AND CONTROL (ISCTRC)</a:t>
              </a:r>
              <a:endParaRPr lang="pt-PT" sz="1100" kern="100" dirty="0">
                <a:effectLst/>
                <a:latin typeface="Calibri"/>
                <a:ea typeface="Calibri"/>
                <a:cs typeface="Times New Roman"/>
              </a:endParaRPr>
            </a:p>
            <a:p>
              <a:pPr algn="ctr">
                <a:lnSpc>
                  <a:spcPct val="107000"/>
                </a:lnSpc>
                <a:spcAft>
                  <a:spcPts val="800"/>
                </a:spcAft>
              </a:pPr>
              <a:r>
                <a:rPr lang="en-US" sz="800" b="1" kern="100" dirty="0">
                  <a:solidFill>
                    <a:srgbClr val="0070C0"/>
                  </a:solidFill>
                  <a:effectLst/>
                  <a:latin typeface="Times New Roman"/>
                  <a:ea typeface="Calibri"/>
                  <a:cs typeface="Times New Roman"/>
                </a:rPr>
                <a:t>4th - 8th August 2025       Yaoundé, Cameroon</a:t>
              </a:r>
              <a:endParaRPr lang="pt-PT" sz="1200" kern="100" dirty="0">
                <a:effectLst/>
                <a:latin typeface="Calibri"/>
                <a:ea typeface="Calibri"/>
                <a:cs typeface="Times New Roman"/>
              </a:endParaRPr>
            </a:p>
          </p:txBody>
        </p:sp>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183" y="0"/>
              <a:ext cx="853440" cy="542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Imagem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110615" cy="542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m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2202" y="0"/>
              <a:ext cx="610870" cy="542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Imagem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04453" y="0"/>
              <a:ext cx="574040" cy="5416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extLst>
      <p:ext uri="{BB962C8B-B14F-4D97-AF65-F5344CB8AC3E}">
        <p14:creationId xmlns:p14="http://schemas.microsoft.com/office/powerpoint/2010/main" val="2073184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6632"/>
            <a:ext cx="8229600" cy="1143000"/>
          </a:xfrm>
        </p:spPr>
        <p:txBody>
          <a:bodyPr>
            <a:normAutofit/>
          </a:bodyPr>
          <a:lstStyle/>
          <a:p>
            <a:r>
              <a:rPr lang="en-US" sz="2700" b="1" dirty="0" err="1" smtClean="0"/>
              <a:t>Évaluation</a:t>
            </a:r>
            <a:r>
              <a:rPr lang="en-US" sz="2700" b="1" dirty="0" smtClean="0"/>
              <a:t> </a:t>
            </a:r>
            <a:r>
              <a:rPr lang="en-US" sz="2700" b="1" dirty="0"/>
              <a:t>de la </a:t>
            </a:r>
            <a:r>
              <a:rPr lang="en-US" sz="2700" b="1" dirty="0" err="1"/>
              <a:t>sensibilité</a:t>
            </a:r>
            <a:r>
              <a:rPr lang="en-US" sz="2700" b="1" dirty="0"/>
              <a:t> du TDR-THAg par rapport au TDR-</a:t>
            </a:r>
            <a:r>
              <a:rPr lang="en-US" sz="2700" b="1" dirty="0" err="1"/>
              <a:t>Paludisme</a:t>
            </a:r>
            <a:r>
              <a:rPr lang="en-US" sz="2700" b="1" dirty="0"/>
              <a:t>, au CATT, au LAMP et à la trypanolyse</a:t>
            </a:r>
            <a:r>
              <a:rPr lang="en-US" sz="2700" b="1" dirty="0" smtClean="0"/>
              <a:t>.</a:t>
            </a:r>
            <a:endParaRPr lang="pt-PT" dirty="0"/>
          </a:p>
        </p:txBody>
      </p:sp>
      <p:pic>
        <p:nvPicPr>
          <p:cNvPr id="4" name="Marcador de Posição de Conteú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280920" cy="3528392"/>
          </a:xfrm>
          <a:prstGeom prst="rect">
            <a:avLst/>
          </a:prstGeom>
          <a:noFill/>
          <a:ln>
            <a:noFill/>
          </a:ln>
        </p:spPr>
      </p:pic>
      <p:sp>
        <p:nvSpPr>
          <p:cNvPr id="5" name="Rectângulo 4"/>
          <p:cNvSpPr/>
          <p:nvPr/>
        </p:nvSpPr>
        <p:spPr>
          <a:xfrm>
            <a:off x="323528" y="4653136"/>
            <a:ext cx="8424936" cy="2062103"/>
          </a:xfrm>
          <a:prstGeom prst="rect">
            <a:avLst/>
          </a:prstGeom>
        </p:spPr>
        <p:txBody>
          <a:bodyPr wrap="square">
            <a:spAutoFit/>
          </a:bodyPr>
          <a:lstStyle/>
          <a:p>
            <a:pPr algn="just"/>
            <a:r>
              <a:rPr lang="en-US" sz="3200" dirty="0"/>
              <a:t>Par rapport au </a:t>
            </a:r>
            <a:r>
              <a:rPr lang="en-US" sz="3200" dirty="0" smtClean="0"/>
              <a:t>TDR-THAg, </a:t>
            </a:r>
            <a:r>
              <a:rPr lang="en-US" sz="3200" dirty="0"/>
              <a:t>la proportion de tests de Malaria </a:t>
            </a:r>
            <a:r>
              <a:rPr lang="en-US" sz="3200" dirty="0" err="1"/>
              <a:t>positifs</a:t>
            </a:r>
            <a:r>
              <a:rPr lang="en-US" sz="3200" dirty="0"/>
              <a:t> </a:t>
            </a:r>
            <a:r>
              <a:rPr lang="en-US" sz="3200" dirty="0" err="1"/>
              <a:t>était</a:t>
            </a:r>
            <a:r>
              <a:rPr lang="en-US" sz="3200" dirty="0"/>
              <a:t> de 88,24%. Avec la trypanolyse un nouveau </a:t>
            </a:r>
            <a:r>
              <a:rPr lang="en-US" sz="3200" dirty="0" err="1"/>
              <a:t>cas</a:t>
            </a:r>
            <a:r>
              <a:rPr lang="en-US" sz="3200" dirty="0"/>
              <a:t> de THA-g a </a:t>
            </a:r>
            <a:r>
              <a:rPr lang="en-US" sz="3200" dirty="0" err="1"/>
              <a:t>été</a:t>
            </a:r>
            <a:r>
              <a:rPr lang="en-US" sz="3200" dirty="0"/>
              <a:t> </a:t>
            </a:r>
            <a:r>
              <a:rPr lang="en-US" sz="3200" dirty="0" err="1" smtClean="0"/>
              <a:t>confirmé</a:t>
            </a:r>
            <a:r>
              <a:rPr lang="en-US" sz="3200" dirty="0" smtClean="0"/>
              <a:t>.</a:t>
            </a:r>
            <a:endParaRPr lang="pt-PT" sz="3200" dirty="0"/>
          </a:p>
        </p:txBody>
      </p:sp>
    </p:spTree>
    <p:extLst>
      <p:ext uri="{BB962C8B-B14F-4D97-AF65-F5344CB8AC3E}">
        <p14:creationId xmlns:p14="http://schemas.microsoft.com/office/powerpoint/2010/main" val="519777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Autofit/>
          </a:bodyPr>
          <a:lstStyle/>
          <a:p>
            <a:r>
              <a:rPr lang="pt-PT" sz="3200" dirty="0" smtClean="0"/>
              <a:t>Especificité de TDR-THAg </a:t>
            </a:r>
            <a:r>
              <a:rPr lang="pt-PT" sz="3200" dirty="0" err="1" smtClean="0"/>
              <a:t>et</a:t>
            </a:r>
            <a:r>
              <a:rPr lang="pt-PT" sz="3200" dirty="0" smtClean="0"/>
              <a:t> </a:t>
            </a:r>
            <a:r>
              <a:rPr lang="pt-PT" sz="3200" dirty="0"/>
              <a:t>CATT face </a:t>
            </a:r>
            <a:r>
              <a:rPr lang="pt-PT" sz="3200" dirty="0" smtClean="0"/>
              <a:t>au </a:t>
            </a:r>
            <a:r>
              <a:rPr lang="pt-PT" sz="3200" dirty="0"/>
              <a:t>LAMP </a:t>
            </a:r>
            <a:r>
              <a:rPr lang="pt-PT" sz="3200" dirty="0" err="1" smtClean="0"/>
              <a:t>et</a:t>
            </a:r>
            <a:r>
              <a:rPr lang="pt-PT" sz="3200" dirty="0" smtClean="0"/>
              <a:t> Trypanolyse</a:t>
            </a:r>
            <a:endParaRPr lang="pt-PT" sz="3200" dirty="0"/>
          </a:p>
        </p:txBody>
      </p:sp>
      <p:graphicFrame>
        <p:nvGraphicFramePr>
          <p:cNvPr id="4" name="Marcador de Posição de Conteúdo 3"/>
          <p:cNvGraphicFramePr>
            <a:graphicFrameLocks noGrp="1"/>
          </p:cNvGraphicFramePr>
          <p:nvPr>
            <p:ph idx="1"/>
            <p:extLst>
              <p:ext uri="{D42A27DB-BD31-4B8C-83A1-F6EECF244321}">
                <p14:modId xmlns:p14="http://schemas.microsoft.com/office/powerpoint/2010/main" val="3764031890"/>
              </p:ext>
            </p:extLst>
          </p:nvPr>
        </p:nvGraphicFramePr>
        <p:xfrm>
          <a:off x="467544" y="1340768"/>
          <a:ext cx="8208913" cy="3611400"/>
        </p:xfrm>
        <a:graphic>
          <a:graphicData uri="http://schemas.openxmlformats.org/drawingml/2006/table">
            <a:tbl>
              <a:tblPr firstRow="1" firstCol="1" bandRow="1">
                <a:tableStyleId>{5C22544A-7EE6-4342-B048-85BDC9FD1C3A}</a:tableStyleId>
              </a:tblPr>
              <a:tblGrid>
                <a:gridCol w="1903162"/>
                <a:gridCol w="977231"/>
                <a:gridCol w="858652"/>
                <a:gridCol w="858652"/>
                <a:gridCol w="858652"/>
                <a:gridCol w="958730"/>
                <a:gridCol w="958730"/>
                <a:gridCol w="835104"/>
              </a:tblGrid>
              <a:tr h="298223">
                <a:tc rowSpan="2">
                  <a:txBody>
                    <a:bodyPr/>
                    <a:lstStyle/>
                    <a:p>
                      <a:pPr algn="ctr">
                        <a:lnSpc>
                          <a:spcPct val="107000"/>
                        </a:lnSpc>
                        <a:spcAft>
                          <a:spcPts val="0"/>
                        </a:spcAft>
                      </a:pPr>
                      <a:r>
                        <a:rPr lang="pt-PT" sz="1800" b="1" kern="100" dirty="0" err="1" smtClean="0">
                          <a:effectLst/>
                        </a:rPr>
                        <a:t>Village</a:t>
                      </a:r>
                      <a:endParaRPr lang="pt-PT" sz="1800" b="1" kern="100" dirty="0">
                        <a:effectLst/>
                        <a:latin typeface="Calibri"/>
                        <a:ea typeface="Calibri"/>
                        <a:cs typeface="Times New Roman"/>
                      </a:endParaRPr>
                    </a:p>
                  </a:txBody>
                  <a:tcPr marL="68580" marR="68580" marT="0" marB="0"/>
                </a:tc>
                <a:tc rowSpan="2">
                  <a:txBody>
                    <a:bodyPr/>
                    <a:lstStyle/>
                    <a:p>
                      <a:pPr algn="ctr">
                        <a:lnSpc>
                          <a:spcPct val="107000"/>
                        </a:lnSpc>
                        <a:spcAft>
                          <a:spcPts val="0"/>
                        </a:spcAft>
                      </a:pPr>
                      <a:r>
                        <a:rPr lang="pt-PT" sz="1800" b="1" kern="100" dirty="0">
                          <a:effectLst/>
                        </a:rPr>
                        <a:t>Pop. </a:t>
                      </a:r>
                      <a:r>
                        <a:rPr lang="pt-PT" sz="1800" b="1" kern="100" dirty="0" smtClean="0">
                          <a:effectLst/>
                        </a:rPr>
                        <a:t>Exam.</a:t>
                      </a:r>
                      <a:endParaRPr lang="pt-PT" sz="1800" b="1" kern="100" dirty="0">
                        <a:effectLst/>
                        <a:latin typeface="Calibri"/>
                        <a:ea typeface="Calibri"/>
                        <a:cs typeface="Times New Roman"/>
                      </a:endParaRPr>
                    </a:p>
                  </a:txBody>
                  <a:tcPr marL="68580" marR="68580" marT="0" marB="0"/>
                </a:tc>
                <a:tc gridSpan="2">
                  <a:txBody>
                    <a:bodyPr/>
                    <a:lstStyle/>
                    <a:p>
                      <a:pPr algn="ctr">
                        <a:lnSpc>
                          <a:spcPct val="107000"/>
                        </a:lnSpc>
                        <a:spcAft>
                          <a:spcPts val="0"/>
                        </a:spcAft>
                      </a:pPr>
                      <a:r>
                        <a:rPr lang="pt-PT" sz="1800" b="1" kern="100">
                          <a:effectLst/>
                        </a:rPr>
                        <a:t>TDR-THAg</a:t>
                      </a:r>
                      <a:endParaRPr lang="pt-PT" sz="1800" b="1" kern="100">
                        <a:effectLst/>
                        <a:latin typeface="Calibri"/>
                        <a:ea typeface="Calibri"/>
                        <a:cs typeface="Times New Roman"/>
                      </a:endParaRPr>
                    </a:p>
                  </a:txBody>
                  <a:tcPr marL="68580" marR="68580" marT="0" marB="0"/>
                </a:tc>
                <a:tc hMerge="1">
                  <a:txBody>
                    <a:bodyPr/>
                    <a:lstStyle/>
                    <a:p>
                      <a:endParaRPr lang="pt-PT"/>
                    </a:p>
                  </a:txBody>
                  <a:tcPr/>
                </a:tc>
                <a:tc gridSpan="2">
                  <a:txBody>
                    <a:bodyPr/>
                    <a:lstStyle/>
                    <a:p>
                      <a:pPr algn="ctr">
                        <a:lnSpc>
                          <a:spcPct val="107000"/>
                        </a:lnSpc>
                        <a:spcAft>
                          <a:spcPts val="0"/>
                        </a:spcAft>
                      </a:pPr>
                      <a:r>
                        <a:rPr lang="pt-PT" sz="1800" b="1" kern="100" dirty="0">
                          <a:effectLst/>
                        </a:rPr>
                        <a:t>PF W01</a:t>
                      </a:r>
                      <a:endParaRPr lang="pt-PT" sz="1800" b="1" kern="100" dirty="0">
                        <a:effectLst/>
                        <a:latin typeface="Calibri"/>
                        <a:ea typeface="Calibri"/>
                        <a:cs typeface="Times New Roman"/>
                      </a:endParaRPr>
                    </a:p>
                  </a:txBody>
                  <a:tcPr marL="68580" marR="68580" marT="0" marB="0"/>
                </a:tc>
                <a:tc hMerge="1">
                  <a:txBody>
                    <a:bodyPr/>
                    <a:lstStyle/>
                    <a:p>
                      <a:endParaRPr lang="pt-PT"/>
                    </a:p>
                  </a:txBody>
                  <a:tcPr/>
                </a:tc>
                <a:tc gridSpan="2">
                  <a:txBody>
                    <a:bodyPr/>
                    <a:lstStyle/>
                    <a:p>
                      <a:pPr algn="ctr">
                        <a:lnSpc>
                          <a:spcPct val="107000"/>
                        </a:lnSpc>
                        <a:spcAft>
                          <a:spcPts val="0"/>
                        </a:spcAft>
                      </a:pPr>
                      <a:r>
                        <a:rPr lang="pt-PT" sz="1800" b="1" kern="100">
                          <a:effectLst/>
                        </a:rPr>
                        <a:t>PF W04</a:t>
                      </a:r>
                      <a:endParaRPr lang="pt-PT" sz="1800" b="1" kern="100">
                        <a:effectLst/>
                        <a:latin typeface="Calibri"/>
                        <a:ea typeface="Calibri"/>
                        <a:cs typeface="Times New Roman"/>
                      </a:endParaRPr>
                    </a:p>
                  </a:txBody>
                  <a:tcPr marL="68580" marR="68580" marT="0" marB="0"/>
                </a:tc>
                <a:tc hMerge="1">
                  <a:txBody>
                    <a:bodyPr/>
                    <a:lstStyle/>
                    <a:p>
                      <a:endParaRPr lang="pt-PT"/>
                    </a:p>
                  </a:txBody>
                  <a:tcPr/>
                </a:tc>
              </a:tr>
              <a:tr h="349851">
                <a:tc vMerge="1">
                  <a:txBody>
                    <a:bodyPr/>
                    <a:lstStyle/>
                    <a:p>
                      <a:endParaRPr lang="pt-PT"/>
                    </a:p>
                  </a:txBody>
                  <a:tcPr/>
                </a:tc>
                <a:tc vMerge="1">
                  <a:txBody>
                    <a:bodyPr/>
                    <a:lstStyle/>
                    <a:p>
                      <a:endParaRPr lang="pt-PT"/>
                    </a:p>
                  </a:txBody>
                  <a:tcPr/>
                </a:tc>
                <a:tc>
                  <a:txBody>
                    <a:bodyPr/>
                    <a:lstStyle/>
                    <a:p>
                      <a:pPr algn="ctr">
                        <a:lnSpc>
                          <a:spcPct val="107000"/>
                        </a:lnSpc>
                        <a:spcAft>
                          <a:spcPts val="0"/>
                        </a:spcAft>
                      </a:pPr>
                      <a:r>
                        <a:rPr lang="pt-PT" sz="1800" b="1" kern="100" dirty="0" err="1" smtClean="0">
                          <a:effectLst/>
                        </a:rPr>
                        <a:t>Neg</a:t>
                      </a:r>
                      <a:r>
                        <a:rPr lang="pt-PT" sz="1800" b="1" kern="100" dirty="0" smtClean="0">
                          <a:effectLst/>
                        </a:rPr>
                        <a:t>.</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err="1" smtClean="0">
                          <a:effectLst/>
                        </a:rPr>
                        <a:t>Pos</a:t>
                      </a:r>
                      <a:r>
                        <a:rPr lang="pt-PT" sz="1800" b="1" kern="100" dirty="0" smtClean="0">
                          <a:effectLst/>
                        </a:rPr>
                        <a:t>.</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err="1" smtClean="0">
                          <a:effectLst/>
                        </a:rPr>
                        <a:t>Neg</a:t>
                      </a:r>
                      <a:r>
                        <a:rPr lang="pt-PT" sz="1800" b="1" kern="100" dirty="0" smtClean="0">
                          <a:effectLst/>
                        </a:rPr>
                        <a:t>.</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err="1" smtClean="0">
                          <a:effectLst/>
                        </a:rPr>
                        <a:t>Pos</a:t>
                      </a:r>
                      <a:r>
                        <a:rPr lang="pt-PT" sz="1800" b="1" kern="100" dirty="0" smtClean="0">
                          <a:effectLst/>
                        </a:rPr>
                        <a:t>.</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err="1" smtClean="0">
                          <a:effectLst/>
                        </a:rPr>
                        <a:t>Neg</a:t>
                      </a:r>
                      <a:r>
                        <a:rPr lang="pt-PT" sz="1800" b="1" kern="100" dirty="0" smtClean="0">
                          <a:effectLst/>
                        </a:rPr>
                        <a:t>.</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err="1" smtClean="0">
                          <a:effectLst/>
                        </a:rPr>
                        <a:t>Pos</a:t>
                      </a:r>
                      <a:r>
                        <a:rPr lang="pt-PT" sz="1800" b="1" kern="100" dirty="0" smtClean="0">
                          <a:effectLst/>
                        </a:rPr>
                        <a:t>.</a:t>
                      </a:r>
                      <a:endParaRPr lang="pt-PT" sz="1800" b="1" kern="100" dirty="0">
                        <a:effectLst/>
                        <a:latin typeface="Calibri"/>
                        <a:ea typeface="Calibri"/>
                        <a:cs typeface="Times New Roman"/>
                      </a:endParaRPr>
                    </a:p>
                  </a:txBody>
                  <a:tcPr marL="68580" marR="68580" marT="0" marB="0"/>
                </a:tc>
              </a:tr>
              <a:tr h="298223">
                <a:tc>
                  <a:txBody>
                    <a:bodyPr/>
                    <a:lstStyle/>
                    <a:p>
                      <a:pPr>
                        <a:lnSpc>
                          <a:spcPct val="107000"/>
                        </a:lnSpc>
                        <a:spcAft>
                          <a:spcPts val="0"/>
                        </a:spcAft>
                      </a:pPr>
                      <a:r>
                        <a:rPr lang="pt-PT" sz="1800" kern="100" dirty="0">
                          <a:effectLst/>
                        </a:rPr>
                        <a:t>Sector </a:t>
                      </a:r>
                      <a:r>
                        <a:rPr lang="pt-PT" sz="1800" kern="100" dirty="0" smtClean="0">
                          <a:effectLst/>
                        </a:rPr>
                        <a:t>C.</a:t>
                      </a:r>
                      <a:r>
                        <a:rPr lang="pt-PT" sz="1800" kern="100" baseline="0" dirty="0" smtClean="0">
                          <a:effectLst/>
                        </a:rPr>
                        <a:t> </a:t>
                      </a:r>
                      <a:r>
                        <a:rPr lang="pt-PT" sz="1800" kern="100" dirty="0" smtClean="0">
                          <a:effectLst/>
                        </a:rPr>
                        <a:t>Cabaça</a:t>
                      </a:r>
                      <a:endParaRPr lang="pt-PT" sz="1800"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dirty="0">
                          <a:effectLst/>
                        </a:rPr>
                        <a:t>126</a:t>
                      </a:r>
                      <a:endParaRPr lang="pt-PT" sz="1800"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119</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7</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7</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7</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dirty="0">
                          <a:effectLst/>
                        </a:rPr>
                        <a:t>0</a:t>
                      </a:r>
                      <a:endParaRPr lang="pt-PT" sz="1800" kern="100" dirty="0">
                        <a:effectLst/>
                        <a:latin typeface="Calibri"/>
                        <a:ea typeface="Calibri"/>
                        <a:cs typeface="Times New Roman"/>
                      </a:endParaRPr>
                    </a:p>
                  </a:txBody>
                  <a:tcPr marL="68580" marR="68580" marT="0" marB="0"/>
                </a:tc>
              </a:tr>
              <a:tr h="298223">
                <a:tc>
                  <a:txBody>
                    <a:bodyPr/>
                    <a:lstStyle/>
                    <a:p>
                      <a:pPr>
                        <a:lnSpc>
                          <a:spcPct val="107000"/>
                        </a:lnSpc>
                        <a:spcAft>
                          <a:spcPts val="0"/>
                        </a:spcAft>
                      </a:pPr>
                      <a:r>
                        <a:rPr lang="pt-PT" sz="1800" kern="100">
                          <a:effectLst/>
                        </a:rPr>
                        <a:t>Quindanje</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168</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156</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12</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12</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12</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r>
              <a:tr h="499297">
                <a:tc>
                  <a:txBody>
                    <a:bodyPr/>
                    <a:lstStyle/>
                    <a:p>
                      <a:pPr>
                        <a:lnSpc>
                          <a:spcPct val="107000"/>
                        </a:lnSpc>
                        <a:spcAft>
                          <a:spcPts val="0"/>
                        </a:spcAft>
                      </a:pPr>
                      <a:r>
                        <a:rPr lang="pt-PT" sz="1800" kern="100" dirty="0">
                          <a:effectLst/>
                        </a:rPr>
                        <a:t>Sede </a:t>
                      </a:r>
                      <a:r>
                        <a:rPr lang="pt-PT" sz="1800" kern="100" dirty="0" smtClean="0">
                          <a:effectLst/>
                        </a:rPr>
                        <a:t>Comuna </a:t>
                      </a:r>
                      <a:r>
                        <a:rPr lang="pt-PT" sz="1800" kern="100" dirty="0">
                          <a:effectLst/>
                        </a:rPr>
                        <a:t>C. Cabaça</a:t>
                      </a:r>
                      <a:endParaRPr lang="pt-PT" sz="1800"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dirty="0">
                          <a:effectLst/>
                        </a:rPr>
                        <a:t>70</a:t>
                      </a:r>
                      <a:endParaRPr lang="pt-PT" sz="1800"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63</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7</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7</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7</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r>
              <a:tr h="298223">
                <a:tc>
                  <a:txBody>
                    <a:bodyPr/>
                    <a:lstStyle/>
                    <a:p>
                      <a:pPr>
                        <a:lnSpc>
                          <a:spcPct val="107000"/>
                        </a:lnSpc>
                        <a:spcAft>
                          <a:spcPts val="0"/>
                        </a:spcAft>
                      </a:pPr>
                      <a:r>
                        <a:rPr lang="pt-PT" sz="1800" kern="100">
                          <a:effectLst/>
                        </a:rPr>
                        <a:t>Catepa</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91</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87</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4</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4</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4</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r>
              <a:tr h="298223">
                <a:tc>
                  <a:txBody>
                    <a:bodyPr/>
                    <a:lstStyle/>
                    <a:p>
                      <a:pPr>
                        <a:lnSpc>
                          <a:spcPct val="107000"/>
                        </a:lnSpc>
                        <a:spcAft>
                          <a:spcPts val="0"/>
                        </a:spcAft>
                      </a:pPr>
                      <a:r>
                        <a:rPr lang="pt-PT" sz="1800" kern="100">
                          <a:effectLst/>
                        </a:rPr>
                        <a:t>Povoação</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229</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224</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5</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5</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5</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r>
              <a:tr h="298223">
                <a:tc>
                  <a:txBody>
                    <a:bodyPr/>
                    <a:lstStyle/>
                    <a:p>
                      <a:pPr>
                        <a:lnSpc>
                          <a:spcPct val="107000"/>
                        </a:lnSpc>
                        <a:spcAft>
                          <a:spcPts val="0"/>
                        </a:spcAft>
                      </a:pPr>
                      <a:r>
                        <a:rPr lang="pt-PT" sz="1800" kern="100">
                          <a:effectLst/>
                        </a:rPr>
                        <a:t>Banze de Cariamba</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346</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335</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11</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11</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a:t>
                      </a:r>
                      <a:endParaRPr lang="pt-PT" sz="1800" kern="100">
                        <a:effectLst/>
                        <a:latin typeface="Calibri"/>
                        <a:ea typeface="Calibri"/>
                        <a:cs typeface="Times New Roman"/>
                      </a:endParaRPr>
                    </a:p>
                  </a:txBody>
                  <a:tcPr marL="68580" marR="68580" marT="0" marB="0"/>
                </a:tc>
              </a:tr>
              <a:tr h="298223">
                <a:tc>
                  <a:txBody>
                    <a:bodyPr/>
                    <a:lstStyle/>
                    <a:p>
                      <a:pPr>
                        <a:lnSpc>
                          <a:spcPct val="107000"/>
                        </a:lnSpc>
                        <a:spcAft>
                          <a:spcPts val="0"/>
                        </a:spcAft>
                      </a:pPr>
                      <a:r>
                        <a:rPr lang="pt-PT" sz="1800" kern="100">
                          <a:effectLst/>
                        </a:rPr>
                        <a:t>Canzo</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120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114</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6</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6</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6</a:t>
                      </a:r>
                      <a:endParaRPr lang="pt-PT" sz="1800" kern="10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kern="100">
                          <a:effectLst/>
                        </a:rPr>
                        <a:t>0</a:t>
                      </a:r>
                      <a:endParaRPr lang="pt-PT" sz="1800" kern="100">
                        <a:effectLst/>
                        <a:latin typeface="Calibri"/>
                        <a:ea typeface="Calibri"/>
                        <a:cs typeface="Times New Roman"/>
                      </a:endParaRPr>
                    </a:p>
                  </a:txBody>
                  <a:tcPr marL="68580" marR="68580" marT="0" marB="0"/>
                </a:tc>
              </a:tr>
              <a:tr h="298223">
                <a:tc>
                  <a:txBody>
                    <a:bodyPr/>
                    <a:lstStyle/>
                    <a:p>
                      <a:pPr>
                        <a:lnSpc>
                          <a:spcPct val="107000"/>
                        </a:lnSpc>
                        <a:spcAft>
                          <a:spcPts val="0"/>
                        </a:spcAft>
                      </a:pPr>
                      <a:r>
                        <a:rPr lang="pt-PT" sz="1800" kern="100" dirty="0">
                          <a:effectLst/>
                        </a:rPr>
                        <a:t>Total</a:t>
                      </a:r>
                      <a:endParaRPr lang="pt-PT" sz="1800"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a:effectLst/>
                        </a:rPr>
                        <a:t>1150</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a:effectLst/>
                        </a:rPr>
                        <a:t>1099</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a:effectLst/>
                        </a:rPr>
                        <a:t>51</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a:effectLst/>
                        </a:rPr>
                        <a:t>51</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a:effectLst/>
                        </a:rPr>
                        <a:t>0</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a:effectLst/>
                        </a:rPr>
                        <a:t>50</a:t>
                      </a:r>
                      <a:endParaRPr lang="pt-PT" sz="1800" b="1" kern="1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pt-PT" sz="1800" b="1" kern="100" dirty="0">
                          <a:effectLst/>
                        </a:rPr>
                        <a:t>1</a:t>
                      </a:r>
                      <a:endParaRPr lang="pt-PT" sz="1800" b="1" kern="100" dirty="0">
                        <a:effectLst/>
                        <a:latin typeface="Calibri"/>
                        <a:ea typeface="Calibri"/>
                        <a:cs typeface="Times New Roman"/>
                      </a:endParaRPr>
                    </a:p>
                  </a:txBody>
                  <a:tcPr marL="68580" marR="68580" marT="0" marB="0"/>
                </a:tc>
              </a:tr>
            </a:tbl>
          </a:graphicData>
        </a:graphic>
      </p:graphicFrame>
      <p:sp>
        <p:nvSpPr>
          <p:cNvPr id="5" name="Rectângulo 4"/>
          <p:cNvSpPr/>
          <p:nvPr/>
        </p:nvSpPr>
        <p:spPr>
          <a:xfrm>
            <a:off x="395536" y="5013176"/>
            <a:ext cx="8280920" cy="1754326"/>
          </a:xfrm>
          <a:prstGeom prst="rect">
            <a:avLst/>
          </a:prstGeom>
        </p:spPr>
        <p:txBody>
          <a:bodyPr wrap="square">
            <a:spAutoFit/>
          </a:bodyPr>
          <a:lstStyle/>
          <a:p>
            <a:r>
              <a:rPr lang="fr-FR" dirty="0"/>
              <a:t>Le tableau ci-dessus illustre la spécificité des tests TDR-THAg et CATT par rapport aux tests LAMP et Trypanolyse, qui sont des tests plus spécifiques pour le diagnostic confirmatoire de la THAg. Comme on peut le constater, bien que nous ayons davantage de TDR-THAg positifs (n=51), un seul nouveau cas de THAg a été confirmé par Trypanolyse, dans le quartier de </a:t>
            </a:r>
            <a:r>
              <a:rPr lang="fr-FR" dirty="0" err="1"/>
              <a:t>Banze</a:t>
            </a:r>
            <a:r>
              <a:rPr lang="fr-FR" dirty="0"/>
              <a:t> de Cariamba, ce qui n'a été confirmé ni par le CATT, ni par le LAMP.</a:t>
            </a:r>
            <a:endParaRPr lang="pt-PT" dirty="0"/>
          </a:p>
        </p:txBody>
      </p:sp>
    </p:spTree>
    <p:extLst>
      <p:ext uri="{BB962C8B-B14F-4D97-AF65-F5344CB8AC3E}">
        <p14:creationId xmlns:p14="http://schemas.microsoft.com/office/powerpoint/2010/main" val="37214964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90662"/>
            <a:ext cx="8229600" cy="778098"/>
          </a:xfrm>
        </p:spPr>
        <p:txBody>
          <a:bodyPr/>
          <a:lstStyle/>
          <a:p>
            <a:r>
              <a:rPr lang="pt-PT" dirty="0" err="1" smtClean="0"/>
              <a:t>Resumé</a:t>
            </a:r>
            <a:r>
              <a:rPr lang="pt-PT" dirty="0" smtClean="0"/>
              <a:t> </a:t>
            </a:r>
            <a:r>
              <a:rPr lang="pt-PT" dirty="0" err="1" smtClean="0"/>
              <a:t>des</a:t>
            </a:r>
            <a:r>
              <a:rPr lang="pt-PT" dirty="0" smtClean="0"/>
              <a:t> Resultats</a:t>
            </a:r>
            <a:endParaRPr lang="pt-PT" dirty="0"/>
          </a:p>
        </p:txBody>
      </p:sp>
      <p:sp>
        <p:nvSpPr>
          <p:cNvPr id="3" name="Marcador de Posição de Conteúdo 2"/>
          <p:cNvSpPr>
            <a:spLocks noGrp="1"/>
          </p:cNvSpPr>
          <p:nvPr>
            <p:ph idx="1"/>
          </p:nvPr>
        </p:nvSpPr>
        <p:spPr>
          <a:xfrm>
            <a:off x="179512" y="1556792"/>
            <a:ext cx="8784976" cy="4896544"/>
          </a:xfrm>
        </p:spPr>
        <p:txBody>
          <a:bodyPr>
            <a:noAutofit/>
          </a:bodyPr>
          <a:lstStyle/>
          <a:p>
            <a:r>
              <a:rPr lang="fr-FR" dirty="0"/>
              <a:t>1 150 </a:t>
            </a:r>
            <a:r>
              <a:rPr lang="fr-FR" dirty="0" smtClean="0"/>
              <a:t>pers. Exam. Avec TDR-THAg:</a:t>
            </a:r>
          </a:p>
          <a:p>
            <a:pPr lvl="1"/>
            <a:r>
              <a:rPr lang="fr-FR" dirty="0" smtClean="0"/>
              <a:t> </a:t>
            </a:r>
            <a:r>
              <a:rPr lang="fr-FR" dirty="0" err="1" smtClean="0"/>
              <a:t>Resultat</a:t>
            </a:r>
            <a:r>
              <a:rPr lang="fr-FR" dirty="0" smtClean="0"/>
              <a:t> 51 tests positifs </a:t>
            </a:r>
            <a:r>
              <a:rPr lang="fr-FR" dirty="0"/>
              <a:t>(cas suspects par détection sérologique). </a:t>
            </a:r>
          </a:p>
          <a:p>
            <a:pPr marL="0" indent="0">
              <a:buNone/>
            </a:pPr>
            <a:endParaRPr lang="fr-FR" sz="500" dirty="0"/>
          </a:p>
          <a:p>
            <a:r>
              <a:rPr lang="fr-FR" dirty="0"/>
              <a:t>Ces 51 cas ont été soumis au </a:t>
            </a:r>
            <a:endParaRPr lang="fr-FR" dirty="0" smtClean="0"/>
          </a:p>
          <a:p>
            <a:pPr lvl="1"/>
            <a:r>
              <a:rPr lang="fr-FR" dirty="0"/>
              <a:t>test TDR-malaria, avec 45 tests réactifs (88,24 %). </a:t>
            </a:r>
          </a:p>
          <a:p>
            <a:pPr lvl="1"/>
            <a:r>
              <a:rPr lang="fr-FR" dirty="0" smtClean="0"/>
              <a:t>test CATT avec 1 test positif </a:t>
            </a:r>
            <a:r>
              <a:rPr lang="fr-FR" dirty="0"/>
              <a:t>(1,96 %), </a:t>
            </a:r>
            <a:endParaRPr lang="fr-FR" dirty="0" smtClean="0"/>
          </a:p>
          <a:p>
            <a:pPr marL="0" indent="0">
              <a:buNone/>
            </a:pPr>
            <a:endParaRPr lang="fr-FR" sz="500" dirty="0"/>
          </a:p>
          <a:p>
            <a:pPr lvl="1"/>
            <a:r>
              <a:rPr lang="fr-FR" dirty="0" smtClean="0"/>
              <a:t>test </a:t>
            </a:r>
            <a:r>
              <a:rPr lang="fr-FR" dirty="0"/>
              <a:t>LAMP sans résultat positif, et </a:t>
            </a:r>
            <a:endParaRPr lang="fr-FR" dirty="0" smtClean="0"/>
          </a:p>
          <a:p>
            <a:pPr lvl="1"/>
            <a:r>
              <a:rPr lang="fr-FR" dirty="0" smtClean="0"/>
              <a:t>Trypanolyse</a:t>
            </a:r>
            <a:r>
              <a:rPr lang="fr-FR" dirty="0"/>
              <a:t>, avec 1 cas positif (1,96 %), dans le quartier de </a:t>
            </a:r>
            <a:r>
              <a:rPr lang="fr-FR" dirty="0" err="1"/>
              <a:t>Banze</a:t>
            </a:r>
            <a:r>
              <a:rPr lang="fr-FR" dirty="0"/>
              <a:t>, commune de Cariamba. </a:t>
            </a:r>
          </a:p>
        </p:txBody>
      </p:sp>
    </p:spTree>
    <p:extLst>
      <p:ext uri="{BB962C8B-B14F-4D97-AF65-F5344CB8AC3E}">
        <p14:creationId xmlns:p14="http://schemas.microsoft.com/office/powerpoint/2010/main" val="35155996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8654"/>
            <a:ext cx="8229600" cy="562074"/>
          </a:xfrm>
        </p:spPr>
        <p:txBody>
          <a:bodyPr>
            <a:normAutofit fontScale="90000"/>
          </a:bodyPr>
          <a:lstStyle/>
          <a:p>
            <a:r>
              <a:rPr lang="pt-PT" sz="3100" dirty="0" smtClean="0"/>
              <a:t>Discussion</a:t>
            </a:r>
            <a:endParaRPr lang="pt-PT" dirty="0"/>
          </a:p>
        </p:txBody>
      </p:sp>
      <p:sp>
        <p:nvSpPr>
          <p:cNvPr id="3" name="Marcador de Posição de Conteúdo 2"/>
          <p:cNvSpPr>
            <a:spLocks noGrp="1"/>
          </p:cNvSpPr>
          <p:nvPr>
            <p:ph idx="1"/>
          </p:nvPr>
        </p:nvSpPr>
        <p:spPr>
          <a:xfrm>
            <a:off x="179512" y="1124744"/>
            <a:ext cx="8784976" cy="5256584"/>
          </a:xfrm>
        </p:spPr>
        <p:txBody>
          <a:bodyPr>
            <a:noAutofit/>
          </a:bodyPr>
          <a:lstStyle/>
          <a:p>
            <a:pPr algn="just"/>
            <a:r>
              <a:rPr lang="fr-FR" sz="2000" dirty="0"/>
              <a:t>Deux études menées respectivement par </a:t>
            </a:r>
            <a:r>
              <a:rPr lang="fr-FR" sz="2000" b="1" dirty="0" err="1"/>
              <a:t>Kagira</a:t>
            </a:r>
            <a:r>
              <a:rPr lang="fr-FR" sz="2000" b="1" dirty="0"/>
              <a:t> et al. au </a:t>
            </a:r>
            <a:r>
              <a:rPr lang="fr-FR" sz="2000" b="1" dirty="0" smtClean="0"/>
              <a:t>Kenya(23) </a:t>
            </a:r>
            <a:r>
              <a:rPr lang="fr-FR" sz="2000" b="1" dirty="0"/>
              <a:t>et Blum et al. en République démocratique du </a:t>
            </a:r>
            <a:r>
              <a:rPr lang="fr-FR" sz="2000" b="1" dirty="0" smtClean="0"/>
              <a:t>Congo(29) </a:t>
            </a:r>
            <a:r>
              <a:rPr lang="fr-FR" sz="2000" dirty="0"/>
              <a:t>font état d'un </a:t>
            </a:r>
            <a:r>
              <a:rPr lang="fr-FR" sz="2000" b="1" dirty="0">
                <a:solidFill>
                  <a:srgbClr val="FF0000"/>
                </a:solidFill>
              </a:rPr>
              <a:t>taux d'infection à Plasmodium spp. de 100 % chez les patients atteints de THA</a:t>
            </a:r>
            <a:r>
              <a:rPr lang="fr-FR" sz="2000" dirty="0"/>
              <a:t>. Par ailleurs, deux </a:t>
            </a:r>
            <a:r>
              <a:rPr lang="fr-FR" sz="2000" b="1" dirty="0">
                <a:solidFill>
                  <a:srgbClr val="00B050"/>
                </a:solidFill>
              </a:rPr>
              <a:t>études menées en Angola, en Tanzanie et en Ouganda </a:t>
            </a:r>
            <a:r>
              <a:rPr lang="fr-FR" sz="2000" dirty="0"/>
              <a:t>ont montré une </a:t>
            </a:r>
            <a:r>
              <a:rPr lang="fr-FR" sz="2000" b="1" dirty="0">
                <a:solidFill>
                  <a:srgbClr val="00B050"/>
                </a:solidFill>
              </a:rPr>
              <a:t>prévalence élevée de 88 % et 83 % d'infection par Plasmodium spp</a:t>
            </a:r>
            <a:r>
              <a:rPr lang="fr-FR" sz="2000" dirty="0"/>
              <a:t>. chez les patients atteints de </a:t>
            </a:r>
            <a:r>
              <a:rPr lang="fr-FR" sz="2000" dirty="0" smtClean="0"/>
              <a:t>THA(22</a:t>
            </a:r>
            <a:r>
              <a:rPr lang="fr-FR" sz="2000" dirty="0"/>
              <a:t>, </a:t>
            </a:r>
            <a:r>
              <a:rPr lang="fr-FR" sz="2000" dirty="0" smtClean="0"/>
              <a:t>25). </a:t>
            </a:r>
          </a:p>
          <a:p>
            <a:pPr algn="just"/>
            <a:endParaRPr lang="fr-FR" sz="2000" dirty="0"/>
          </a:p>
          <a:p>
            <a:pPr algn="just"/>
            <a:r>
              <a:rPr lang="fr-FR" sz="2000" dirty="0" smtClean="0"/>
              <a:t>Plus </a:t>
            </a:r>
            <a:r>
              <a:rPr lang="fr-FR" sz="2000" b="1" dirty="0"/>
              <a:t>de 20 ans plus tard, dans cette étude</a:t>
            </a:r>
            <a:r>
              <a:rPr lang="fr-FR" sz="2000" dirty="0"/>
              <a:t>, les résultats obtenus (</a:t>
            </a:r>
            <a:r>
              <a:rPr lang="fr-FR" sz="2000" b="1" dirty="0"/>
              <a:t>88 % de cas de paludisme</a:t>
            </a:r>
            <a:r>
              <a:rPr lang="fr-FR" sz="2000" dirty="0"/>
              <a:t>) lors du dépistage des cas suspects à l'aide du </a:t>
            </a:r>
            <a:r>
              <a:rPr lang="fr-FR" sz="2000" dirty="0" smtClean="0"/>
              <a:t>TDR-THAg  </a:t>
            </a:r>
            <a:r>
              <a:rPr lang="fr-FR" sz="2000" dirty="0"/>
              <a:t>se sont </a:t>
            </a:r>
            <a:r>
              <a:rPr lang="fr-FR" sz="2000" b="1" dirty="0"/>
              <a:t>révélés très proches des 83 % obtenus en 2001 par Blum et al. en Angola</a:t>
            </a:r>
            <a:r>
              <a:rPr lang="fr-FR" sz="2000" dirty="0"/>
              <a:t>, lorsqu'ils ont examiné l'infection </a:t>
            </a:r>
            <a:r>
              <a:rPr lang="fr-FR" sz="2000" dirty="0" smtClean="0"/>
              <a:t>de </a:t>
            </a:r>
            <a:r>
              <a:rPr lang="fr-FR" sz="2000" i="1" dirty="0" smtClean="0"/>
              <a:t>Plasmodium</a:t>
            </a:r>
            <a:r>
              <a:rPr lang="fr-FR" sz="2000" dirty="0" smtClean="0"/>
              <a:t> </a:t>
            </a:r>
            <a:r>
              <a:rPr lang="fr-FR" sz="2000" dirty="0"/>
              <a:t>spp chez des patients atteints de THA et d'encéphalopathie isolée. Ces résultats sont </a:t>
            </a:r>
            <a:r>
              <a:rPr lang="fr-FR" sz="2000" b="1" dirty="0">
                <a:solidFill>
                  <a:srgbClr val="00B050"/>
                </a:solidFill>
              </a:rPr>
              <a:t>identiques aux 88 % obtenus par </a:t>
            </a:r>
            <a:r>
              <a:rPr lang="fr-FR" sz="2000" b="1" dirty="0" err="1">
                <a:solidFill>
                  <a:srgbClr val="00B050"/>
                </a:solidFill>
              </a:rPr>
              <a:t>Kuepfer</a:t>
            </a:r>
            <a:r>
              <a:rPr lang="fr-FR" sz="2000" b="1" dirty="0">
                <a:solidFill>
                  <a:srgbClr val="00B050"/>
                </a:solidFill>
              </a:rPr>
              <a:t> et al. en 2011 en Tanzanie et en Ouganda </a:t>
            </a:r>
            <a:r>
              <a:rPr lang="fr-FR" sz="2000" dirty="0"/>
              <a:t>lorsqu'ils ont examiné l'infection </a:t>
            </a:r>
            <a:r>
              <a:rPr lang="fr-FR" sz="2000" dirty="0" smtClean="0"/>
              <a:t>de </a:t>
            </a:r>
            <a:r>
              <a:rPr lang="fr-FR" sz="2000" i="1" dirty="0" smtClean="0"/>
              <a:t>Plasmodium</a:t>
            </a:r>
            <a:r>
              <a:rPr lang="fr-FR" sz="2000" dirty="0" smtClean="0"/>
              <a:t> </a:t>
            </a:r>
            <a:r>
              <a:rPr lang="fr-FR" sz="2000" dirty="0"/>
              <a:t>spp chez des patients atteints de THA et de divers types de complications. </a:t>
            </a:r>
            <a:endParaRPr lang="pt-PT" sz="2000" dirty="0"/>
          </a:p>
        </p:txBody>
      </p:sp>
    </p:spTree>
    <p:extLst>
      <p:ext uri="{BB962C8B-B14F-4D97-AF65-F5344CB8AC3E}">
        <p14:creationId xmlns:p14="http://schemas.microsoft.com/office/powerpoint/2010/main" val="788523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lstStyle/>
          <a:p>
            <a:r>
              <a:rPr lang="pt-PT" dirty="0" smtClean="0"/>
              <a:t>Discussion</a:t>
            </a:r>
            <a:endParaRPr lang="pt-PT" dirty="0"/>
          </a:p>
        </p:txBody>
      </p:sp>
      <p:sp>
        <p:nvSpPr>
          <p:cNvPr id="3" name="Marcador de Posição de Conteúdo 2"/>
          <p:cNvSpPr>
            <a:spLocks noGrp="1"/>
          </p:cNvSpPr>
          <p:nvPr>
            <p:ph idx="1"/>
          </p:nvPr>
        </p:nvSpPr>
        <p:spPr>
          <a:xfrm>
            <a:off x="395536" y="1196752"/>
            <a:ext cx="8424936" cy="5040560"/>
          </a:xfrm>
        </p:spPr>
        <p:txBody>
          <a:bodyPr>
            <a:noAutofit/>
          </a:bodyPr>
          <a:lstStyle/>
          <a:p>
            <a:pPr algn="just"/>
            <a:r>
              <a:rPr lang="fr-FR" sz="2400" dirty="0"/>
              <a:t>Il convient de noter que malgré la forte sensibilité du TDR-THAg avec 51 résultats positifs, seul 1 test (1,96 %) s'est révélé positif par rapport au CATT dans le quartier de Quindange. Par rapport au TDR-Malaria, 45 tests positifs (88,24 %) ont été observés</a:t>
            </a:r>
            <a:r>
              <a:rPr lang="fr-FR" sz="2400" dirty="0" smtClean="0"/>
              <a:t>.</a:t>
            </a:r>
          </a:p>
          <a:p>
            <a:pPr algn="just"/>
            <a:endParaRPr lang="fr-FR" sz="2000" dirty="0"/>
          </a:p>
          <a:p>
            <a:pPr algn="just"/>
            <a:r>
              <a:rPr lang="fr-FR" sz="2400" dirty="0" smtClean="0"/>
              <a:t>La </a:t>
            </a:r>
            <a:r>
              <a:rPr lang="fr-FR" sz="2400" dirty="0"/>
              <a:t>spécificité des TDR-THAg et CATT par rapport au LAMP et à la Trypanolyse, qui sont des tests plus spécifiques dans le diagnostic confirmatoire de la THAg, a montré que malgré un plus grand nombre de TDR-THAg positifs (n=51), un seul nouveau cas de THAg a été confirmé par la Trypanolyse dans le quartier de </a:t>
            </a:r>
            <a:r>
              <a:rPr lang="fr-FR" sz="2400" dirty="0" err="1"/>
              <a:t>Banze</a:t>
            </a:r>
            <a:r>
              <a:rPr lang="fr-FR" sz="2400" dirty="0"/>
              <a:t> de Cariamba, ce qui n'a révélé aucune sensibilité par le CATT ni le LAMP.</a:t>
            </a:r>
            <a:endParaRPr lang="pt-PT" sz="3600" dirty="0"/>
          </a:p>
        </p:txBody>
      </p:sp>
    </p:spTree>
    <p:extLst>
      <p:ext uri="{BB962C8B-B14F-4D97-AF65-F5344CB8AC3E}">
        <p14:creationId xmlns:p14="http://schemas.microsoft.com/office/powerpoint/2010/main" val="9924127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8654"/>
            <a:ext cx="8229600" cy="922114"/>
          </a:xfrm>
        </p:spPr>
        <p:txBody>
          <a:bodyPr/>
          <a:lstStyle/>
          <a:p>
            <a:r>
              <a:rPr lang="pt-PT" dirty="0" err="1" smtClean="0"/>
              <a:t>Conclusion</a:t>
            </a:r>
            <a:endParaRPr lang="pt-PT" dirty="0"/>
          </a:p>
        </p:txBody>
      </p:sp>
      <p:sp>
        <p:nvSpPr>
          <p:cNvPr id="3" name="Marcador de Posição de Conteúdo 2"/>
          <p:cNvSpPr>
            <a:spLocks noGrp="1"/>
          </p:cNvSpPr>
          <p:nvPr>
            <p:ph idx="1"/>
          </p:nvPr>
        </p:nvSpPr>
        <p:spPr>
          <a:xfrm>
            <a:off x="323528" y="1484784"/>
            <a:ext cx="8424936" cy="4525963"/>
          </a:xfrm>
        </p:spPr>
        <p:txBody>
          <a:bodyPr>
            <a:normAutofit/>
          </a:bodyPr>
          <a:lstStyle/>
          <a:p>
            <a:pPr algn="just"/>
            <a:r>
              <a:rPr lang="en-US" sz="2800" dirty="0"/>
              <a:t>La </a:t>
            </a:r>
            <a:r>
              <a:rPr lang="en-US" sz="2800" dirty="0" err="1"/>
              <a:t>réactivité</a:t>
            </a:r>
            <a:r>
              <a:rPr lang="en-US" sz="2800" dirty="0"/>
              <a:t> </a:t>
            </a:r>
            <a:r>
              <a:rPr lang="en-US" sz="2800" dirty="0" err="1"/>
              <a:t>croisée</a:t>
            </a:r>
            <a:r>
              <a:rPr lang="en-US" sz="2800" dirty="0"/>
              <a:t> entre les tests de </a:t>
            </a:r>
            <a:r>
              <a:rPr lang="en-US" sz="2800" dirty="0" err="1"/>
              <a:t>détection</a:t>
            </a:r>
            <a:r>
              <a:rPr lang="en-US" sz="2800" dirty="0"/>
              <a:t> des </a:t>
            </a:r>
            <a:r>
              <a:rPr lang="en-US" sz="2800" dirty="0" err="1"/>
              <a:t>anticorps</a:t>
            </a:r>
            <a:r>
              <a:rPr lang="en-US" sz="2800" dirty="0"/>
              <a:t> de </a:t>
            </a:r>
            <a:r>
              <a:rPr lang="en-US" sz="2800" i="1" dirty="0"/>
              <a:t>Trypanosoma</a:t>
            </a:r>
            <a:r>
              <a:rPr lang="en-US" sz="2800" dirty="0"/>
              <a:t> </a:t>
            </a:r>
            <a:r>
              <a:rPr lang="en-US" sz="2800" i="1" dirty="0" err="1"/>
              <a:t>brucei</a:t>
            </a:r>
            <a:r>
              <a:rPr lang="en-US" sz="2800" dirty="0"/>
              <a:t> </a:t>
            </a:r>
            <a:r>
              <a:rPr lang="en-US" sz="2800" i="1" dirty="0" err="1" smtClean="0"/>
              <a:t>gambiense</a:t>
            </a:r>
            <a:r>
              <a:rPr lang="en-US" sz="2800" dirty="0" smtClean="0"/>
              <a:t> et </a:t>
            </a:r>
            <a:r>
              <a:rPr lang="en-US" sz="2800" dirty="0"/>
              <a:t>le </a:t>
            </a:r>
            <a:r>
              <a:rPr lang="en-US" sz="2800" dirty="0" err="1"/>
              <a:t>paludisme</a:t>
            </a:r>
            <a:r>
              <a:rPr lang="en-US" sz="2800" dirty="0"/>
              <a:t> pose un </a:t>
            </a:r>
            <a:r>
              <a:rPr lang="en-US" sz="2800" dirty="0" err="1"/>
              <a:t>problème</a:t>
            </a:r>
            <a:r>
              <a:rPr lang="en-US" sz="2800" dirty="0"/>
              <a:t> </a:t>
            </a:r>
            <a:r>
              <a:rPr lang="en-US" sz="2800" dirty="0" err="1"/>
              <a:t>dans</a:t>
            </a:r>
            <a:r>
              <a:rPr lang="en-US" sz="2800" dirty="0"/>
              <a:t> les </a:t>
            </a:r>
            <a:r>
              <a:rPr lang="en-US" sz="2800" dirty="0" err="1"/>
              <a:t>régions</a:t>
            </a:r>
            <a:r>
              <a:rPr lang="en-US" sz="2800" dirty="0"/>
              <a:t> </a:t>
            </a:r>
            <a:r>
              <a:rPr lang="en-US" sz="2800" dirty="0" err="1"/>
              <a:t>où</a:t>
            </a:r>
            <a:r>
              <a:rPr lang="en-US" sz="2800" dirty="0"/>
              <a:t> les </a:t>
            </a:r>
            <a:r>
              <a:rPr lang="en-US" sz="2800" dirty="0" err="1"/>
              <a:t>deux</a:t>
            </a:r>
            <a:r>
              <a:rPr lang="en-US" sz="2800" dirty="0"/>
              <a:t> maladies </a:t>
            </a:r>
            <a:r>
              <a:rPr lang="en-US" sz="2800" dirty="0" err="1"/>
              <a:t>sont</a:t>
            </a:r>
            <a:r>
              <a:rPr lang="en-US" sz="2800" dirty="0"/>
              <a:t> </a:t>
            </a:r>
            <a:r>
              <a:rPr lang="en-US" sz="2800" dirty="0" err="1"/>
              <a:t>endémiques</a:t>
            </a:r>
            <a:r>
              <a:rPr lang="en-US" sz="2800" dirty="0"/>
              <a:t>. </a:t>
            </a:r>
            <a:endParaRPr lang="en-US" sz="2800" dirty="0" smtClean="0"/>
          </a:p>
          <a:p>
            <a:endParaRPr lang="en-US" sz="2800" dirty="0" smtClean="0"/>
          </a:p>
          <a:p>
            <a:pPr algn="just"/>
            <a:r>
              <a:rPr lang="en-US" sz="2800" dirty="0" err="1" smtClean="0"/>
              <a:t>L'interprétation</a:t>
            </a:r>
            <a:r>
              <a:rPr lang="en-US" sz="2800" dirty="0" smtClean="0"/>
              <a:t> </a:t>
            </a:r>
            <a:r>
              <a:rPr lang="en-US" sz="2800" dirty="0" err="1"/>
              <a:t>précise</a:t>
            </a:r>
            <a:r>
              <a:rPr lang="en-US" sz="2800" dirty="0"/>
              <a:t> des </a:t>
            </a:r>
            <a:r>
              <a:rPr lang="en-US" sz="2800" dirty="0" err="1"/>
              <a:t>résultats</a:t>
            </a:r>
            <a:r>
              <a:rPr lang="en-US" sz="2800" dirty="0"/>
              <a:t> </a:t>
            </a:r>
            <a:r>
              <a:rPr lang="en-US" sz="2800" dirty="0" err="1"/>
              <a:t>est</a:t>
            </a:r>
            <a:r>
              <a:rPr lang="en-US" sz="2800" dirty="0"/>
              <a:t> </a:t>
            </a:r>
            <a:r>
              <a:rPr lang="en-US" sz="2800" dirty="0" err="1"/>
              <a:t>cruciale</a:t>
            </a:r>
            <a:r>
              <a:rPr lang="en-US" sz="2800" dirty="0"/>
              <a:t> et des </a:t>
            </a:r>
            <a:r>
              <a:rPr lang="en-US" sz="2800" dirty="0" err="1"/>
              <a:t>stratégies</a:t>
            </a:r>
            <a:r>
              <a:rPr lang="en-US" sz="2800" dirty="0"/>
              <a:t> </a:t>
            </a:r>
            <a:r>
              <a:rPr lang="en-US" sz="2800" dirty="0" err="1"/>
              <a:t>diagnostiques</a:t>
            </a:r>
            <a:r>
              <a:rPr lang="en-US" sz="2800" dirty="0"/>
              <a:t> </a:t>
            </a:r>
            <a:r>
              <a:rPr lang="en-US" sz="2800" dirty="0" err="1"/>
              <a:t>complémentaires</a:t>
            </a:r>
            <a:r>
              <a:rPr lang="en-US" sz="2800" dirty="0"/>
              <a:t> </a:t>
            </a:r>
            <a:r>
              <a:rPr lang="en-US" sz="2800" dirty="0" err="1"/>
              <a:t>doivent</a:t>
            </a:r>
            <a:r>
              <a:rPr lang="en-US" sz="2800" dirty="0"/>
              <a:t> </a:t>
            </a:r>
            <a:r>
              <a:rPr lang="en-US" sz="2800" dirty="0" err="1"/>
              <a:t>être</a:t>
            </a:r>
            <a:r>
              <a:rPr lang="en-US" sz="2800" dirty="0"/>
              <a:t> </a:t>
            </a:r>
            <a:r>
              <a:rPr lang="en-US" sz="2800" dirty="0" err="1"/>
              <a:t>mises</a:t>
            </a:r>
            <a:r>
              <a:rPr lang="en-US" sz="2800" dirty="0"/>
              <a:t> </a:t>
            </a:r>
            <a:r>
              <a:rPr lang="en-US" sz="2800" dirty="0" err="1"/>
              <a:t>en</a:t>
            </a:r>
            <a:r>
              <a:rPr lang="en-US" sz="2800" dirty="0"/>
              <a:t> </a:t>
            </a:r>
            <a:r>
              <a:rPr lang="en-US" sz="2800" dirty="0" err="1"/>
              <a:t>œuvre</a:t>
            </a:r>
            <a:r>
              <a:rPr lang="en-US" sz="2800" dirty="0"/>
              <a:t> pour </a:t>
            </a:r>
            <a:r>
              <a:rPr lang="en-US" sz="2800" dirty="0" err="1"/>
              <a:t>améliorer</a:t>
            </a:r>
            <a:r>
              <a:rPr lang="en-US" sz="2800" dirty="0"/>
              <a:t> </a:t>
            </a:r>
            <a:r>
              <a:rPr lang="en-US" sz="2800" dirty="0" err="1"/>
              <a:t>l'efficacité</a:t>
            </a:r>
            <a:r>
              <a:rPr lang="en-US" sz="2800" dirty="0"/>
              <a:t> de la </a:t>
            </a:r>
            <a:r>
              <a:rPr lang="en-US" sz="2800" dirty="0" err="1"/>
              <a:t>gestion</a:t>
            </a:r>
            <a:r>
              <a:rPr lang="en-US" sz="2800" dirty="0"/>
              <a:t> des maladies. </a:t>
            </a:r>
            <a:endParaRPr lang="pt-PT" sz="2800" dirty="0"/>
          </a:p>
          <a:p>
            <a:endParaRPr lang="pt-PT" dirty="0"/>
          </a:p>
        </p:txBody>
      </p:sp>
    </p:spTree>
    <p:extLst>
      <p:ext uri="{BB962C8B-B14F-4D97-AF65-F5344CB8AC3E}">
        <p14:creationId xmlns:p14="http://schemas.microsoft.com/office/powerpoint/2010/main" val="2454395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normAutofit/>
          </a:bodyPr>
          <a:lstStyle/>
          <a:p>
            <a:r>
              <a:rPr lang="pt-PT" sz="4000" dirty="0" err="1" smtClean="0"/>
              <a:t>References</a:t>
            </a:r>
            <a:r>
              <a:rPr lang="pt-PT" sz="4000" dirty="0" smtClean="0"/>
              <a:t> </a:t>
            </a:r>
            <a:r>
              <a:rPr lang="pt-PT" sz="4000" dirty="0" err="1" smtClean="0"/>
              <a:t>Bibliographiques</a:t>
            </a:r>
            <a:endParaRPr lang="pt-PT" sz="4000" dirty="0"/>
          </a:p>
        </p:txBody>
      </p:sp>
      <p:sp>
        <p:nvSpPr>
          <p:cNvPr id="3" name="Marcador de Posição de Conteúdo 2"/>
          <p:cNvSpPr>
            <a:spLocks noGrp="1"/>
          </p:cNvSpPr>
          <p:nvPr>
            <p:ph idx="1"/>
          </p:nvPr>
        </p:nvSpPr>
        <p:spPr>
          <a:xfrm>
            <a:off x="457200" y="1268760"/>
            <a:ext cx="8229600" cy="4525963"/>
          </a:xfrm>
        </p:spPr>
        <p:txBody>
          <a:bodyPr>
            <a:normAutofit fontScale="92500" lnSpcReduction="20000"/>
          </a:bodyPr>
          <a:lstStyle/>
          <a:p>
            <a:pPr algn="just"/>
            <a:r>
              <a:rPr lang="en-US" dirty="0"/>
              <a:t>1. OMS. </a:t>
            </a:r>
            <a:r>
              <a:rPr lang="en-US" dirty="0" err="1"/>
              <a:t>L'Angola</a:t>
            </a:r>
            <a:r>
              <a:rPr lang="en-US" dirty="0"/>
              <a:t> </a:t>
            </a:r>
            <a:r>
              <a:rPr lang="en-US" dirty="0" err="1"/>
              <a:t>parmi</a:t>
            </a:r>
            <a:r>
              <a:rPr lang="en-US" dirty="0"/>
              <a:t> les pays </a:t>
            </a:r>
            <a:r>
              <a:rPr lang="en-US" dirty="0" err="1"/>
              <a:t>ayant</a:t>
            </a:r>
            <a:r>
              <a:rPr lang="en-US" dirty="0"/>
              <a:t> le plus de </a:t>
            </a:r>
            <a:r>
              <a:rPr lang="en-US" dirty="0" err="1"/>
              <a:t>cas</a:t>
            </a:r>
            <a:r>
              <a:rPr lang="en-US" dirty="0"/>
              <a:t> de </a:t>
            </a:r>
            <a:r>
              <a:rPr lang="en-US" dirty="0" err="1"/>
              <a:t>paludisme</a:t>
            </a:r>
            <a:r>
              <a:rPr lang="en-US" dirty="0"/>
              <a:t> </a:t>
            </a:r>
            <a:r>
              <a:rPr lang="en-US" dirty="0" err="1"/>
              <a:t>en</a:t>
            </a:r>
            <a:r>
              <a:rPr lang="en-US" dirty="0"/>
              <a:t> 2023. Genève, 2023. </a:t>
            </a:r>
            <a:r>
              <a:rPr lang="en-US" dirty="0" err="1"/>
              <a:t>Consulté</a:t>
            </a:r>
            <a:r>
              <a:rPr lang="en-US" dirty="0"/>
              <a:t> le 18 </a:t>
            </a:r>
            <a:r>
              <a:rPr lang="en-US" dirty="0" err="1"/>
              <a:t>mai</a:t>
            </a:r>
            <a:r>
              <a:rPr lang="en-US" dirty="0"/>
              <a:t> 2025. </a:t>
            </a:r>
            <a:r>
              <a:rPr lang="en-US" dirty="0" err="1"/>
              <a:t>Disponible</a:t>
            </a:r>
            <a:r>
              <a:rPr lang="en-US" dirty="0"/>
              <a:t> sur: https://focosaude.ao/oms-angola-entre-os-paises-com-mais-casos-de-malaria-em-2023/  </a:t>
            </a:r>
            <a:endParaRPr lang="pt-PT" dirty="0"/>
          </a:p>
          <a:p>
            <a:pPr marL="0" indent="0" algn="just">
              <a:buNone/>
            </a:pPr>
            <a:endParaRPr lang="pt-PT" dirty="0"/>
          </a:p>
          <a:p>
            <a:pPr algn="just"/>
            <a:r>
              <a:rPr lang="en-US" dirty="0"/>
              <a:t>2. </a:t>
            </a:r>
            <a:r>
              <a:rPr lang="en-US" dirty="0" err="1" smtClean="0"/>
              <a:t>SciELO</a:t>
            </a:r>
            <a:r>
              <a:rPr lang="en-US" dirty="0"/>
              <a:t>,</a:t>
            </a:r>
            <a:r>
              <a:rPr lang="en-US" dirty="0" smtClean="0"/>
              <a:t> </a:t>
            </a:r>
            <a:r>
              <a:rPr lang="en-US" dirty="0" err="1" smtClean="0"/>
              <a:t>Brésil</a:t>
            </a:r>
            <a:r>
              <a:rPr lang="en-US" dirty="0"/>
              <a:t>.</a:t>
            </a:r>
            <a:r>
              <a:rPr lang="en-US" dirty="0" smtClean="0"/>
              <a:t> </a:t>
            </a:r>
            <a:r>
              <a:rPr lang="en-US" dirty="0"/>
              <a:t>Maladies </a:t>
            </a:r>
            <a:r>
              <a:rPr lang="en-US" dirty="0" err="1"/>
              <a:t>tropicales</a:t>
            </a:r>
            <a:r>
              <a:rPr lang="en-US" dirty="0"/>
              <a:t> </a:t>
            </a:r>
            <a:r>
              <a:rPr lang="en-US" dirty="0" err="1"/>
              <a:t>négligées</a:t>
            </a:r>
            <a:r>
              <a:rPr lang="en-US" dirty="0"/>
              <a:t>: </a:t>
            </a:r>
            <a:r>
              <a:rPr lang="en-US" dirty="0" err="1"/>
              <a:t>une</a:t>
            </a:r>
            <a:r>
              <a:rPr lang="en-US" dirty="0"/>
              <a:t> nouvelle </a:t>
            </a:r>
            <a:r>
              <a:rPr lang="en-US" dirty="0" err="1"/>
              <a:t>ère</a:t>
            </a:r>
            <a:r>
              <a:rPr lang="en-US" dirty="0"/>
              <a:t> de </a:t>
            </a:r>
            <a:r>
              <a:rPr lang="en-US" dirty="0" err="1"/>
              <a:t>défis</a:t>
            </a:r>
            <a:r>
              <a:rPr lang="en-US" dirty="0"/>
              <a:t> et </a:t>
            </a:r>
            <a:r>
              <a:rPr lang="en-US" dirty="0" err="1"/>
              <a:t>d'opportunités</a:t>
            </a:r>
            <a:r>
              <a:rPr lang="en-US" dirty="0"/>
              <a:t>. </a:t>
            </a:r>
            <a:r>
              <a:rPr lang="en-US" dirty="0" err="1"/>
              <a:t>Consulté</a:t>
            </a:r>
            <a:r>
              <a:rPr lang="en-US" dirty="0"/>
              <a:t> le 18 </a:t>
            </a:r>
            <a:r>
              <a:rPr lang="en-US" dirty="0" err="1"/>
              <a:t>mai</a:t>
            </a:r>
            <a:r>
              <a:rPr lang="en-US" dirty="0"/>
              <a:t> 2025. </a:t>
            </a:r>
            <a:r>
              <a:rPr lang="en-US" dirty="0" err="1"/>
              <a:t>Disponible</a:t>
            </a:r>
            <a:r>
              <a:rPr lang="en-US" dirty="0"/>
              <a:t> sur: </a:t>
            </a:r>
            <a:r>
              <a:rPr lang="en-US" dirty="0">
                <a:hlinkClick r:id="rId2"/>
              </a:rPr>
              <a:t>https://www.scielo.br/j/qn/a/SJLsRsw55xSg7YXxMGRXm9k</a:t>
            </a:r>
            <a:r>
              <a:rPr lang="en-US" dirty="0" smtClean="0">
                <a:hlinkClick r:id="rId2"/>
              </a:rPr>
              <a:t>/</a:t>
            </a:r>
            <a:r>
              <a:rPr lang="en-US" dirty="0" smtClean="0"/>
              <a:t>.</a:t>
            </a:r>
          </a:p>
          <a:p>
            <a:pPr algn="just"/>
            <a:endParaRPr lang="pt-PT" dirty="0"/>
          </a:p>
          <a:p>
            <a:pPr algn="just"/>
            <a:endParaRPr lang="pt-PT" dirty="0"/>
          </a:p>
        </p:txBody>
      </p:sp>
    </p:spTree>
    <p:extLst>
      <p:ext uri="{BB962C8B-B14F-4D97-AF65-F5344CB8AC3E}">
        <p14:creationId xmlns:p14="http://schemas.microsoft.com/office/powerpoint/2010/main" val="3658789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1760" y="1628800"/>
            <a:ext cx="4392488" cy="778098"/>
          </a:xfrm>
        </p:spPr>
        <p:txBody>
          <a:bodyPr>
            <a:normAutofit/>
          </a:bodyPr>
          <a:lstStyle/>
          <a:p>
            <a:r>
              <a:rPr lang="pt-PT" dirty="0" smtClean="0"/>
              <a:t>Remerciements</a:t>
            </a:r>
            <a:endParaRPr lang="pt-PT" dirty="0"/>
          </a:p>
        </p:txBody>
      </p:sp>
      <p:pic>
        <p:nvPicPr>
          <p:cNvPr id="4" name="Imagem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04664"/>
            <a:ext cx="2088232" cy="2039936"/>
          </a:xfrm>
          <a:prstGeom prst="rect">
            <a:avLst/>
          </a:prstGeom>
          <a:noFill/>
          <a:ln>
            <a:noFill/>
          </a:ln>
          <a:effectLst/>
        </p:spPr>
      </p:pic>
      <p:pic>
        <p:nvPicPr>
          <p:cNvPr id="5" name="Imagem 4">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099FD3CD-753C-9C4C-A655-7A96C83D2411}"/>
              </a:ext>
            </a:extLst>
          </p:cNvPr>
          <p:cNvPicPr/>
          <p:nvPr/>
        </p:nvPicPr>
        <p:blipFill rotWithShape="1">
          <a:blip r:embed="rId3" cstate="print">
            <a:alphaModFix/>
            <a:extLst>
              <a:ext uri="{28A0092B-C50C-407E-A947-70E740481C1C}">
                <a14:useLocalDpi xmlns:a14="http://schemas.microsoft.com/office/drawing/2010/main" val="0"/>
              </a:ext>
            </a:extLst>
          </a:blip>
          <a:srcRect/>
          <a:stretch/>
        </p:blipFill>
        <p:spPr>
          <a:xfrm>
            <a:off x="467544" y="4554697"/>
            <a:ext cx="1890876" cy="1826631"/>
          </a:xfrm>
          <a:prstGeom prst="rect">
            <a:avLst/>
          </a:prstGeom>
          <a:noFill/>
          <a:ln>
            <a:noFill/>
          </a:ln>
        </p:spPr>
      </p:pic>
      <p:pic>
        <p:nvPicPr>
          <p:cNvPr id="6" name="Imagem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6018" y="4842729"/>
            <a:ext cx="1919774" cy="1538599"/>
          </a:xfrm>
          <a:prstGeom prst="rect">
            <a:avLst/>
          </a:prstGeom>
          <a:noFill/>
          <a:ln>
            <a:noFill/>
          </a:ln>
          <a:effectLst/>
        </p:spPr>
      </p:pic>
      <p:pic>
        <p:nvPicPr>
          <p:cNvPr id="7" name="Imagem 6"/>
          <p:cNvPicPr/>
          <p:nvPr/>
        </p:nvPicPr>
        <p:blipFill>
          <a:blip r:embed="rId5" cstate="print">
            <a:extLst>
              <a:ext uri="{28A0092B-C50C-407E-A947-70E740481C1C}">
                <a14:useLocalDpi xmlns:a14="http://schemas.microsoft.com/office/drawing/2010/main" val="0"/>
              </a:ext>
            </a:extLst>
          </a:blip>
          <a:srcRect t="-153" b="-288"/>
          <a:stretch>
            <a:fillRect/>
          </a:stretch>
        </p:blipFill>
        <p:spPr bwMode="auto">
          <a:xfrm>
            <a:off x="6847293" y="548680"/>
            <a:ext cx="1757155" cy="1658903"/>
          </a:xfrm>
          <a:prstGeom prst="rect">
            <a:avLst/>
          </a:prstGeom>
          <a:noFill/>
          <a:ln>
            <a:noFill/>
          </a:ln>
        </p:spPr>
      </p:pic>
      <p:pic>
        <p:nvPicPr>
          <p:cNvPr id="8" name="Picture 2"/>
          <p:cNvPicPr>
            <a:picLocks noGrp="1" noChangeAspect="1" noChangeArrowheads="1"/>
          </p:cNvPicPr>
          <p:nvPr>
            <p:ph idx="1"/>
          </p:nvPr>
        </p:nvPicPr>
        <p:blipFill rotWithShape="1">
          <a:blip r:embed="rId6">
            <a:extLst>
              <a:ext uri="{28A0092B-C50C-407E-A947-70E740481C1C}">
                <a14:useLocalDpi xmlns:a14="http://schemas.microsoft.com/office/drawing/2010/main" val="0"/>
              </a:ext>
            </a:extLst>
          </a:blip>
          <a:srcRect r="21996" b="84299"/>
          <a:stretch/>
        </p:blipFill>
        <p:spPr bwMode="auto">
          <a:xfrm>
            <a:off x="251520" y="2852936"/>
            <a:ext cx="8575218"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14515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2564904"/>
            <a:ext cx="8229600" cy="1143000"/>
          </a:xfrm>
        </p:spPr>
        <p:txBody>
          <a:bodyPr/>
          <a:lstStyle/>
          <a:p>
            <a:r>
              <a:rPr lang="pt-PT" dirty="0" smtClean="0"/>
              <a:t>Obrigado</a:t>
            </a:r>
            <a:endParaRPr lang="pt-PT" dirty="0"/>
          </a:p>
        </p:txBody>
      </p:sp>
    </p:spTree>
    <p:extLst>
      <p:ext uri="{BB962C8B-B14F-4D97-AF65-F5344CB8AC3E}">
        <p14:creationId xmlns:p14="http://schemas.microsoft.com/office/powerpoint/2010/main" val="39700082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lstStyle/>
          <a:p>
            <a:r>
              <a:rPr lang="pt-PT" dirty="0" err="1" smtClean="0"/>
              <a:t>Introduction</a:t>
            </a:r>
            <a:endParaRPr lang="pt-PT" dirty="0"/>
          </a:p>
        </p:txBody>
      </p:sp>
      <p:sp>
        <p:nvSpPr>
          <p:cNvPr id="3" name="Marcador de Posição de Conteúdo 2"/>
          <p:cNvSpPr>
            <a:spLocks noGrp="1"/>
          </p:cNvSpPr>
          <p:nvPr>
            <p:ph idx="1"/>
          </p:nvPr>
        </p:nvSpPr>
        <p:spPr>
          <a:xfrm>
            <a:off x="457200" y="1124744"/>
            <a:ext cx="8229600" cy="4525963"/>
          </a:xfrm>
        </p:spPr>
        <p:txBody>
          <a:bodyPr>
            <a:normAutofit lnSpcReduction="10000"/>
          </a:bodyPr>
          <a:lstStyle/>
          <a:p>
            <a:pPr algn="just"/>
            <a:r>
              <a:rPr lang="en-US" dirty="0"/>
              <a:t>L'amélioration du diagnostic </a:t>
            </a:r>
            <a:r>
              <a:rPr lang="en-US" dirty="0" err="1"/>
              <a:t>attribuée</a:t>
            </a:r>
            <a:r>
              <a:rPr lang="en-US" dirty="0"/>
              <a:t> à la THAg et au </a:t>
            </a:r>
            <a:r>
              <a:rPr lang="en-US" dirty="0" err="1"/>
              <a:t>paludisme</a:t>
            </a:r>
            <a:r>
              <a:rPr lang="en-US" dirty="0"/>
              <a:t> </a:t>
            </a:r>
            <a:r>
              <a:rPr lang="en-US" dirty="0" err="1"/>
              <a:t>est</a:t>
            </a:r>
            <a:r>
              <a:rPr lang="en-US" dirty="0"/>
              <a:t> le </a:t>
            </a:r>
            <a:r>
              <a:rPr lang="en-US" dirty="0" err="1"/>
              <a:t>résultat</a:t>
            </a:r>
            <a:r>
              <a:rPr lang="en-US" dirty="0"/>
              <a:t> de </a:t>
            </a:r>
            <a:r>
              <a:rPr lang="en-US" dirty="0" err="1"/>
              <a:t>l'introduction</a:t>
            </a:r>
            <a:r>
              <a:rPr lang="en-US" dirty="0"/>
              <a:t> de </a:t>
            </a:r>
            <a:r>
              <a:rPr lang="en-US" dirty="0" err="1"/>
              <a:t>méthodes</a:t>
            </a:r>
            <a:r>
              <a:rPr lang="en-US" dirty="0"/>
              <a:t> simples et </a:t>
            </a:r>
            <a:r>
              <a:rPr lang="en-US" dirty="0" err="1"/>
              <a:t>rapides</a:t>
            </a:r>
            <a:r>
              <a:rPr lang="en-US" dirty="0"/>
              <a:t> de </a:t>
            </a:r>
            <a:r>
              <a:rPr lang="en-US" dirty="0" err="1"/>
              <a:t>détection</a:t>
            </a:r>
            <a:r>
              <a:rPr lang="en-US" dirty="0"/>
              <a:t> de </a:t>
            </a:r>
            <a:r>
              <a:rPr lang="en-US" dirty="0" err="1"/>
              <a:t>ces</a:t>
            </a:r>
            <a:r>
              <a:rPr lang="en-US" dirty="0"/>
              <a:t> maladies. </a:t>
            </a:r>
            <a:endParaRPr lang="en-US" dirty="0" smtClean="0"/>
          </a:p>
          <a:p>
            <a:endParaRPr lang="en-US" sz="1300" dirty="0" smtClean="0"/>
          </a:p>
          <a:p>
            <a:pPr algn="just"/>
            <a:r>
              <a:rPr lang="en-US" dirty="0" smtClean="0"/>
              <a:t>Les </a:t>
            </a:r>
            <a:r>
              <a:rPr lang="en-US" dirty="0"/>
              <a:t>tests de diagnostic </a:t>
            </a:r>
            <a:r>
              <a:rPr lang="en-US" dirty="0" err="1"/>
              <a:t>rapide</a:t>
            </a:r>
            <a:r>
              <a:rPr lang="en-US" dirty="0"/>
              <a:t> de la THA-g </a:t>
            </a:r>
            <a:r>
              <a:rPr lang="en-US" dirty="0" err="1"/>
              <a:t>peuvent</a:t>
            </a:r>
            <a:r>
              <a:rPr lang="en-US" dirty="0"/>
              <a:t> </a:t>
            </a:r>
            <a:r>
              <a:rPr lang="en-US" dirty="0" err="1"/>
              <a:t>entraîner</a:t>
            </a:r>
            <a:r>
              <a:rPr lang="en-US" dirty="0"/>
              <a:t> </a:t>
            </a:r>
            <a:r>
              <a:rPr lang="en-US" dirty="0" err="1"/>
              <a:t>une</a:t>
            </a:r>
            <a:r>
              <a:rPr lang="en-US" dirty="0"/>
              <a:t> </a:t>
            </a:r>
            <a:r>
              <a:rPr lang="en-US" dirty="0" err="1"/>
              <a:t>réactivité</a:t>
            </a:r>
            <a:r>
              <a:rPr lang="en-US" dirty="0"/>
              <a:t> </a:t>
            </a:r>
            <a:r>
              <a:rPr lang="en-US" dirty="0" err="1"/>
              <a:t>croisée</a:t>
            </a:r>
            <a:r>
              <a:rPr lang="en-US" dirty="0"/>
              <a:t> avec le </a:t>
            </a:r>
            <a:r>
              <a:rPr lang="en-US" dirty="0" err="1"/>
              <a:t>paludisme</a:t>
            </a:r>
            <a:r>
              <a:rPr lang="en-US" dirty="0"/>
              <a:t>, </a:t>
            </a:r>
            <a:r>
              <a:rPr lang="en-US" dirty="0" err="1"/>
              <a:t>en</a:t>
            </a:r>
            <a:r>
              <a:rPr lang="en-US" dirty="0"/>
              <a:t> </a:t>
            </a:r>
            <a:r>
              <a:rPr lang="en-US" dirty="0" err="1"/>
              <a:t>particulier</a:t>
            </a:r>
            <a:r>
              <a:rPr lang="en-US" dirty="0"/>
              <a:t> chez les populations vivant </a:t>
            </a:r>
            <a:r>
              <a:rPr lang="en-US" dirty="0" err="1"/>
              <a:t>dans</a:t>
            </a:r>
            <a:r>
              <a:rPr lang="en-US" dirty="0"/>
              <a:t> des zones </a:t>
            </a:r>
            <a:r>
              <a:rPr lang="en-US" dirty="0" err="1"/>
              <a:t>où</a:t>
            </a:r>
            <a:r>
              <a:rPr lang="en-US" dirty="0"/>
              <a:t> les </a:t>
            </a:r>
            <a:r>
              <a:rPr lang="en-US" dirty="0" err="1"/>
              <a:t>deux</a:t>
            </a:r>
            <a:r>
              <a:rPr lang="en-US" dirty="0"/>
              <a:t> maladies </a:t>
            </a:r>
            <a:r>
              <a:rPr lang="en-US" dirty="0" err="1"/>
              <a:t>sont</a:t>
            </a:r>
            <a:r>
              <a:rPr lang="en-US" dirty="0"/>
              <a:t> </a:t>
            </a:r>
            <a:r>
              <a:rPr lang="en-US" dirty="0" err="1"/>
              <a:t>endémiques</a:t>
            </a:r>
            <a:r>
              <a:rPr lang="en-US" dirty="0"/>
              <a:t>. </a:t>
            </a:r>
            <a:endParaRPr lang="en-US" dirty="0" smtClean="0"/>
          </a:p>
        </p:txBody>
      </p:sp>
    </p:spTree>
    <p:extLst>
      <p:ext uri="{BB962C8B-B14F-4D97-AF65-F5344CB8AC3E}">
        <p14:creationId xmlns:p14="http://schemas.microsoft.com/office/powerpoint/2010/main" val="161230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PT" dirty="0" err="1" smtClean="0"/>
              <a:t>Fardeau</a:t>
            </a:r>
            <a:r>
              <a:rPr lang="pt-PT" dirty="0" smtClean="0"/>
              <a:t> de la THAg em Angola, 2024</a:t>
            </a:r>
            <a:endParaRPr lang="pt-PT" dirty="0"/>
          </a:p>
        </p:txBody>
      </p:sp>
      <p:sp>
        <p:nvSpPr>
          <p:cNvPr id="3" name="Marcador de Posição de Conteúdo 2"/>
          <p:cNvSpPr>
            <a:spLocks noGrp="1"/>
          </p:cNvSpPr>
          <p:nvPr>
            <p:ph idx="1"/>
          </p:nvPr>
        </p:nvSpPr>
        <p:spPr>
          <a:xfrm>
            <a:off x="457200" y="1423317"/>
            <a:ext cx="8229600" cy="4525963"/>
          </a:xfrm>
        </p:spPr>
        <p:txBody>
          <a:bodyPr>
            <a:normAutofit lnSpcReduction="10000"/>
          </a:bodyPr>
          <a:lstStyle/>
          <a:p>
            <a:r>
              <a:rPr lang="en-US" dirty="0" err="1"/>
              <a:t>En</a:t>
            </a:r>
            <a:r>
              <a:rPr lang="en-US" dirty="0"/>
              <a:t> 2024, L’ICCT a </a:t>
            </a:r>
            <a:r>
              <a:rPr lang="en-US" dirty="0" err="1" smtClean="0"/>
              <a:t>examiné</a:t>
            </a:r>
            <a:r>
              <a:rPr lang="en-US" dirty="0" smtClean="0"/>
              <a:t> 69.037 </a:t>
            </a:r>
            <a:r>
              <a:rPr lang="en-US" dirty="0" err="1" smtClean="0"/>
              <a:t>individus</a:t>
            </a:r>
            <a:r>
              <a:rPr lang="en-US" dirty="0" smtClean="0"/>
              <a:t> () </a:t>
            </a:r>
          </a:p>
          <a:p>
            <a:pPr lvl="1"/>
            <a:r>
              <a:rPr lang="en-US" dirty="0" err="1" smtClean="0"/>
              <a:t>Examiné</a:t>
            </a:r>
            <a:r>
              <a:rPr lang="en-US" dirty="0" smtClean="0"/>
              <a:t> </a:t>
            </a:r>
            <a:r>
              <a:rPr lang="en-US" dirty="0" err="1" smtClean="0"/>
              <a:t>porte</a:t>
            </a:r>
            <a:r>
              <a:rPr lang="en-US" dirty="0" smtClean="0"/>
              <a:t>-a-</a:t>
            </a:r>
            <a:r>
              <a:rPr lang="en-US" dirty="0" err="1" smtClean="0"/>
              <a:t>porte</a:t>
            </a:r>
            <a:r>
              <a:rPr lang="en-US" dirty="0" smtClean="0"/>
              <a:t>: 3.226 </a:t>
            </a:r>
            <a:r>
              <a:rPr lang="en-US" dirty="0" err="1" smtClean="0"/>
              <a:t>individus</a:t>
            </a:r>
            <a:endParaRPr lang="en-US" dirty="0" smtClean="0"/>
          </a:p>
          <a:p>
            <a:pPr marL="457200" lvl="1" indent="0">
              <a:buNone/>
            </a:pPr>
            <a:endParaRPr lang="en-US" sz="2200" dirty="0" smtClean="0"/>
          </a:p>
          <a:p>
            <a:r>
              <a:rPr lang="en-US" dirty="0" smtClean="0"/>
              <a:t>CS: 1.584 (1.311/TDR-THAg e 162/CATT)</a:t>
            </a:r>
          </a:p>
          <a:p>
            <a:pPr lvl="1"/>
            <a:r>
              <a:rPr lang="en-US" dirty="0" smtClean="0"/>
              <a:t>Porte-a-</a:t>
            </a:r>
            <a:r>
              <a:rPr lang="en-US" dirty="0" err="1" smtClean="0"/>
              <a:t>porte</a:t>
            </a:r>
            <a:r>
              <a:rPr lang="en-US" dirty="0" smtClean="0"/>
              <a:t>: 111 CS (TDR-THAg)</a:t>
            </a:r>
          </a:p>
          <a:p>
            <a:pPr lvl="1"/>
            <a:r>
              <a:rPr lang="en-US" dirty="0" smtClean="0"/>
              <a:t>Passive: 1200 CS (</a:t>
            </a:r>
            <a:r>
              <a:rPr lang="en-US" dirty="0" err="1" smtClean="0"/>
              <a:t>TDR.THAg</a:t>
            </a:r>
            <a:r>
              <a:rPr lang="en-US" dirty="0" smtClean="0"/>
              <a:t>)</a:t>
            </a:r>
          </a:p>
          <a:p>
            <a:pPr lvl="1"/>
            <a:r>
              <a:rPr lang="en-US" dirty="0" smtClean="0"/>
              <a:t>Active: 162 CS (CATT)</a:t>
            </a:r>
          </a:p>
          <a:p>
            <a:pPr lvl="1"/>
            <a:r>
              <a:rPr lang="en-US" dirty="0" smtClean="0"/>
              <a:t>Nouveaux </a:t>
            </a:r>
            <a:r>
              <a:rPr lang="en-US" dirty="0" err="1" smtClean="0"/>
              <a:t>Cas</a:t>
            </a:r>
            <a:r>
              <a:rPr lang="en-US" dirty="0" smtClean="0"/>
              <a:t>: 10 (52 </a:t>
            </a:r>
            <a:r>
              <a:rPr lang="en-US" dirty="0" err="1" smtClean="0"/>
              <a:t>cas</a:t>
            </a:r>
            <a:r>
              <a:rPr lang="en-US" dirty="0" smtClean="0"/>
              <a:t> </a:t>
            </a:r>
            <a:r>
              <a:rPr lang="en-US" dirty="0" err="1" smtClean="0"/>
              <a:t>en</a:t>
            </a:r>
            <a:r>
              <a:rPr lang="en-US" dirty="0" smtClean="0"/>
              <a:t> 2023)</a:t>
            </a:r>
          </a:p>
          <a:p>
            <a:pPr lvl="2"/>
            <a:r>
              <a:rPr lang="en-US" dirty="0" smtClean="0"/>
              <a:t>CN </a:t>
            </a:r>
            <a:r>
              <a:rPr lang="en-US" dirty="0" err="1" smtClean="0"/>
              <a:t>detecté</a:t>
            </a:r>
            <a:r>
              <a:rPr lang="en-US" dirty="0" smtClean="0"/>
              <a:t> a </a:t>
            </a:r>
            <a:r>
              <a:rPr lang="en-US" dirty="0" err="1" smtClean="0"/>
              <a:t>partir</a:t>
            </a:r>
            <a:r>
              <a:rPr lang="en-US" dirty="0" smtClean="0"/>
              <a:t> de TDR-THAg: (10: 9 </a:t>
            </a:r>
            <a:r>
              <a:rPr lang="en-US" dirty="0" err="1" smtClean="0"/>
              <a:t>uíge</a:t>
            </a:r>
            <a:r>
              <a:rPr lang="en-US" dirty="0" smtClean="0"/>
              <a:t> e 1 </a:t>
            </a:r>
            <a:r>
              <a:rPr lang="en-US" dirty="0" err="1" smtClean="0"/>
              <a:t>bolongongo</a:t>
            </a:r>
            <a:r>
              <a:rPr lang="en-US" dirty="0" smtClean="0"/>
              <a:t>)</a:t>
            </a:r>
          </a:p>
          <a:p>
            <a:endParaRPr lang="pt-PT" dirty="0"/>
          </a:p>
        </p:txBody>
      </p:sp>
    </p:spTree>
    <p:extLst>
      <p:ext uri="{BB962C8B-B14F-4D97-AF65-F5344CB8AC3E}">
        <p14:creationId xmlns:p14="http://schemas.microsoft.com/office/powerpoint/2010/main" val="623969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err="1" smtClean="0"/>
              <a:t>Objectif</a:t>
            </a:r>
            <a:endParaRPr lang="pt-PT" dirty="0"/>
          </a:p>
        </p:txBody>
      </p:sp>
      <p:sp>
        <p:nvSpPr>
          <p:cNvPr id="3" name="Marcador de Posição de Conteúdo 2"/>
          <p:cNvSpPr>
            <a:spLocks noGrp="1"/>
          </p:cNvSpPr>
          <p:nvPr>
            <p:ph idx="1"/>
          </p:nvPr>
        </p:nvSpPr>
        <p:spPr/>
        <p:txBody>
          <a:bodyPr/>
          <a:lstStyle/>
          <a:p>
            <a:pPr algn="just"/>
            <a:r>
              <a:rPr lang="en-US" dirty="0" err="1"/>
              <a:t>Cette</a:t>
            </a:r>
            <a:r>
              <a:rPr lang="en-US" dirty="0"/>
              <a:t> </a:t>
            </a:r>
            <a:r>
              <a:rPr lang="en-US" dirty="0" err="1"/>
              <a:t>étude</a:t>
            </a:r>
            <a:r>
              <a:rPr lang="en-US" dirty="0"/>
              <a:t> a </a:t>
            </a:r>
            <a:r>
              <a:rPr lang="en-US" dirty="0" err="1"/>
              <a:t>évalué</a:t>
            </a:r>
            <a:r>
              <a:rPr lang="en-US" dirty="0"/>
              <a:t> la </a:t>
            </a:r>
            <a:r>
              <a:rPr lang="en-US" dirty="0" err="1"/>
              <a:t>spécificité</a:t>
            </a:r>
            <a:r>
              <a:rPr lang="en-US" dirty="0"/>
              <a:t> des tests de diagnostic </a:t>
            </a:r>
            <a:r>
              <a:rPr lang="en-US" dirty="0" err="1"/>
              <a:t>rapide</a:t>
            </a:r>
            <a:r>
              <a:rPr lang="en-US" dirty="0"/>
              <a:t> de la </a:t>
            </a:r>
            <a:r>
              <a:rPr lang="en-US" dirty="0" err="1" smtClean="0"/>
              <a:t>Tripanosomiase</a:t>
            </a:r>
            <a:r>
              <a:rPr lang="en-US" dirty="0" smtClean="0"/>
              <a:t> </a:t>
            </a:r>
            <a:r>
              <a:rPr lang="en-US" dirty="0" err="1" smtClean="0"/>
              <a:t>Humaine</a:t>
            </a:r>
            <a:r>
              <a:rPr lang="en-US" dirty="0" smtClean="0"/>
              <a:t> </a:t>
            </a:r>
            <a:r>
              <a:rPr lang="en-US" dirty="0" err="1" smtClean="0"/>
              <a:t>Africaine</a:t>
            </a:r>
            <a:r>
              <a:rPr lang="en-US" dirty="0" smtClean="0"/>
              <a:t> </a:t>
            </a:r>
            <a:r>
              <a:rPr lang="en-US" dirty="0" err="1" smtClean="0"/>
              <a:t>por</a:t>
            </a:r>
            <a:r>
              <a:rPr lang="en-US" dirty="0" smtClean="0"/>
              <a:t> </a:t>
            </a:r>
            <a:r>
              <a:rPr lang="en-US" i="1" dirty="0" err="1" smtClean="0"/>
              <a:t>T.b</a:t>
            </a:r>
            <a:r>
              <a:rPr lang="en-US" i="1" dirty="0" smtClean="0"/>
              <a:t>.</a:t>
            </a:r>
            <a:r>
              <a:rPr lang="en-US" dirty="0" smtClean="0"/>
              <a:t> </a:t>
            </a:r>
            <a:r>
              <a:rPr lang="en-US" i="1" dirty="0" err="1" smtClean="0"/>
              <a:t>gambiense</a:t>
            </a:r>
            <a:r>
              <a:rPr lang="en-US" dirty="0" smtClean="0"/>
              <a:t> </a:t>
            </a:r>
            <a:r>
              <a:rPr lang="en-US" dirty="0" err="1"/>
              <a:t>lors</a:t>
            </a:r>
            <a:r>
              <a:rPr lang="en-US" dirty="0"/>
              <a:t> du </a:t>
            </a:r>
            <a:r>
              <a:rPr lang="en-US" dirty="0" err="1"/>
              <a:t>dépistage</a:t>
            </a:r>
            <a:r>
              <a:rPr lang="en-US" dirty="0"/>
              <a:t> </a:t>
            </a:r>
            <a:r>
              <a:rPr lang="en-US" dirty="0" err="1"/>
              <a:t>porte</a:t>
            </a:r>
            <a:r>
              <a:rPr lang="en-US" dirty="0"/>
              <a:t>-à-</a:t>
            </a:r>
            <a:r>
              <a:rPr lang="en-US" dirty="0" err="1"/>
              <a:t>porte</a:t>
            </a:r>
            <a:r>
              <a:rPr lang="en-US" dirty="0"/>
              <a:t> à </a:t>
            </a:r>
            <a:r>
              <a:rPr lang="en-US" dirty="0" smtClean="0"/>
              <a:t>Banga, </a:t>
            </a:r>
            <a:r>
              <a:rPr lang="en-US" dirty="0" err="1" smtClean="0"/>
              <a:t>en</a:t>
            </a:r>
            <a:r>
              <a:rPr lang="en-US" dirty="0" smtClean="0"/>
              <a:t> </a:t>
            </a:r>
            <a:r>
              <a:rPr lang="en-US" dirty="0" err="1" smtClean="0"/>
              <a:t>décembre</a:t>
            </a:r>
            <a:r>
              <a:rPr lang="en-US" dirty="0" smtClean="0"/>
              <a:t> 2024. </a:t>
            </a:r>
            <a:endParaRPr lang="pt-PT" dirty="0"/>
          </a:p>
          <a:p>
            <a:endParaRPr lang="pt-PT" dirty="0"/>
          </a:p>
        </p:txBody>
      </p:sp>
    </p:spTree>
    <p:extLst>
      <p:ext uri="{BB962C8B-B14F-4D97-AF65-F5344CB8AC3E}">
        <p14:creationId xmlns:p14="http://schemas.microsoft.com/office/powerpoint/2010/main" val="953222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err="1" smtClean="0"/>
              <a:t>Méthodes</a:t>
            </a:r>
            <a:endParaRPr lang="pt-PT" dirty="0"/>
          </a:p>
        </p:txBody>
      </p:sp>
      <p:sp>
        <p:nvSpPr>
          <p:cNvPr id="3" name="Marcador de Posição de Conteúdo 2"/>
          <p:cNvSpPr>
            <a:spLocks noGrp="1"/>
          </p:cNvSpPr>
          <p:nvPr>
            <p:ph idx="1"/>
          </p:nvPr>
        </p:nvSpPr>
        <p:spPr/>
        <p:txBody>
          <a:bodyPr/>
          <a:lstStyle/>
          <a:p>
            <a:pPr algn="just"/>
            <a:r>
              <a:rPr lang="en-US" dirty="0"/>
              <a:t>Il </a:t>
            </a:r>
            <a:r>
              <a:rPr lang="en-US" dirty="0" err="1"/>
              <a:t>s'agit</a:t>
            </a:r>
            <a:r>
              <a:rPr lang="en-US" dirty="0"/>
              <a:t> </a:t>
            </a:r>
            <a:r>
              <a:rPr lang="en-US" dirty="0" err="1"/>
              <a:t>d'une</a:t>
            </a:r>
            <a:r>
              <a:rPr lang="en-US" dirty="0"/>
              <a:t> </a:t>
            </a:r>
            <a:r>
              <a:rPr lang="en-US" dirty="0" err="1"/>
              <a:t>étude</a:t>
            </a:r>
            <a:r>
              <a:rPr lang="en-US" dirty="0"/>
              <a:t> </a:t>
            </a:r>
            <a:r>
              <a:rPr lang="en-US" dirty="0" smtClean="0"/>
              <a:t>descriptive et </a:t>
            </a:r>
            <a:r>
              <a:rPr lang="en-US" dirty="0"/>
              <a:t>prospective </a:t>
            </a:r>
            <a:r>
              <a:rPr lang="en-US" dirty="0" err="1"/>
              <a:t>basée</a:t>
            </a:r>
            <a:r>
              <a:rPr lang="en-US" dirty="0"/>
              <a:t> sur les </a:t>
            </a:r>
            <a:r>
              <a:rPr lang="en-US" dirty="0" err="1"/>
              <a:t>données</a:t>
            </a:r>
            <a:r>
              <a:rPr lang="en-US" dirty="0"/>
              <a:t> </a:t>
            </a:r>
            <a:r>
              <a:rPr lang="en-US" dirty="0" err="1"/>
              <a:t>collectées</a:t>
            </a:r>
            <a:r>
              <a:rPr lang="en-US" dirty="0"/>
              <a:t> </a:t>
            </a:r>
            <a:r>
              <a:rPr lang="en-US" dirty="0" err="1"/>
              <a:t>lors</a:t>
            </a:r>
            <a:r>
              <a:rPr lang="en-US" dirty="0"/>
              <a:t> de la prospection </a:t>
            </a:r>
            <a:r>
              <a:rPr lang="en-US" dirty="0" err="1"/>
              <a:t>porte</a:t>
            </a:r>
            <a:r>
              <a:rPr lang="en-US" dirty="0"/>
              <a:t>-à-</a:t>
            </a:r>
            <a:r>
              <a:rPr lang="en-US" dirty="0" err="1"/>
              <a:t>porte</a:t>
            </a:r>
            <a:r>
              <a:rPr lang="en-US" dirty="0"/>
              <a:t> pour la </a:t>
            </a:r>
            <a:r>
              <a:rPr lang="en-US" dirty="0" err="1"/>
              <a:t>maladie</a:t>
            </a:r>
            <a:r>
              <a:rPr lang="en-US" dirty="0"/>
              <a:t> du </a:t>
            </a:r>
            <a:r>
              <a:rPr lang="en-US" dirty="0" err="1"/>
              <a:t>sommeil</a:t>
            </a:r>
            <a:r>
              <a:rPr lang="en-US" dirty="0"/>
              <a:t>, </a:t>
            </a:r>
            <a:r>
              <a:rPr lang="en-US" dirty="0" err="1"/>
              <a:t>réalisée</a:t>
            </a:r>
            <a:r>
              <a:rPr lang="en-US" dirty="0"/>
              <a:t> </a:t>
            </a:r>
            <a:r>
              <a:rPr lang="en-US" dirty="0" err="1"/>
              <a:t>en</a:t>
            </a:r>
            <a:r>
              <a:rPr lang="en-US" dirty="0"/>
              <a:t> </a:t>
            </a:r>
            <a:r>
              <a:rPr lang="en-US" dirty="0" err="1"/>
              <a:t>décembre</a:t>
            </a:r>
            <a:r>
              <a:rPr lang="en-US" dirty="0"/>
              <a:t> 2024 </a:t>
            </a:r>
            <a:r>
              <a:rPr lang="en-US" dirty="0" err="1"/>
              <a:t>dans</a:t>
            </a:r>
            <a:r>
              <a:rPr lang="en-US" dirty="0"/>
              <a:t> la </a:t>
            </a:r>
            <a:r>
              <a:rPr lang="en-US" dirty="0" err="1"/>
              <a:t>municipalité</a:t>
            </a:r>
            <a:r>
              <a:rPr lang="en-US" dirty="0"/>
              <a:t> de Banga.   </a:t>
            </a:r>
            <a:endParaRPr lang="pt-PT" dirty="0"/>
          </a:p>
          <a:p>
            <a:endParaRPr lang="pt-PT" dirty="0"/>
          </a:p>
        </p:txBody>
      </p:sp>
    </p:spTree>
    <p:extLst>
      <p:ext uri="{BB962C8B-B14F-4D97-AF65-F5344CB8AC3E}">
        <p14:creationId xmlns:p14="http://schemas.microsoft.com/office/powerpoint/2010/main" val="1786122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lstStyle/>
          <a:p>
            <a:r>
              <a:rPr lang="pt-PT" dirty="0" err="1" smtClean="0"/>
              <a:t>Méthodes</a:t>
            </a:r>
            <a:r>
              <a:rPr lang="pt-PT" dirty="0" smtClean="0"/>
              <a:t>: </a:t>
            </a:r>
            <a:r>
              <a:rPr lang="pt-PT" dirty="0" err="1" smtClean="0"/>
              <a:t>Fluxograme</a:t>
            </a:r>
            <a:endParaRPr lang="pt-PT" dirty="0"/>
          </a:p>
        </p:txBody>
      </p:sp>
      <p:pic>
        <p:nvPicPr>
          <p:cNvPr id="4" name="Imagem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412776"/>
            <a:ext cx="8568952" cy="4968552"/>
          </a:xfrm>
          <a:prstGeom prst="rect">
            <a:avLst/>
          </a:prstGeom>
          <a:noFill/>
          <a:ln>
            <a:noFill/>
          </a:ln>
        </p:spPr>
      </p:pic>
    </p:spTree>
    <p:extLst>
      <p:ext uri="{BB962C8B-B14F-4D97-AF65-F5344CB8AC3E}">
        <p14:creationId xmlns:p14="http://schemas.microsoft.com/office/powerpoint/2010/main" val="9017686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a:bodyPr>
          <a:lstStyle/>
          <a:p>
            <a:r>
              <a:rPr lang="pt-PT" sz="3600" dirty="0" smtClean="0"/>
              <a:t>Resultats: Population Examinée par </a:t>
            </a:r>
            <a:r>
              <a:rPr lang="pt-PT" sz="3600" dirty="0" err="1" smtClean="0"/>
              <a:t>Village</a:t>
            </a:r>
            <a:r>
              <a:rPr lang="pt-PT" sz="3600" dirty="0" smtClean="0"/>
              <a:t> </a:t>
            </a:r>
            <a:endParaRPr lang="pt-PT" sz="3600" dirty="0"/>
          </a:p>
        </p:txBody>
      </p:sp>
      <p:graphicFrame>
        <p:nvGraphicFramePr>
          <p:cNvPr id="4" name="Marcador de Posição de Conteúdo 3"/>
          <p:cNvGraphicFramePr>
            <a:graphicFrameLocks noGrp="1"/>
          </p:cNvGraphicFramePr>
          <p:nvPr>
            <p:ph idx="1"/>
            <p:extLst>
              <p:ext uri="{D42A27DB-BD31-4B8C-83A1-F6EECF244321}">
                <p14:modId xmlns:p14="http://schemas.microsoft.com/office/powerpoint/2010/main" val="2188556494"/>
              </p:ext>
            </p:extLst>
          </p:nvPr>
        </p:nvGraphicFramePr>
        <p:xfrm>
          <a:off x="457200" y="1340768"/>
          <a:ext cx="8291264" cy="2980928"/>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ângulo 4"/>
          <p:cNvSpPr/>
          <p:nvPr/>
        </p:nvSpPr>
        <p:spPr>
          <a:xfrm>
            <a:off x="467544" y="4437112"/>
            <a:ext cx="8280920" cy="1938992"/>
          </a:xfrm>
          <a:prstGeom prst="rect">
            <a:avLst/>
          </a:prstGeom>
        </p:spPr>
        <p:txBody>
          <a:bodyPr wrap="square">
            <a:spAutoFit/>
          </a:bodyPr>
          <a:lstStyle/>
          <a:p>
            <a:r>
              <a:rPr lang="pt-PT" sz="2400" b="1" dirty="0"/>
              <a:t> </a:t>
            </a:r>
            <a:r>
              <a:rPr lang="fr-FR" sz="2400" b="1" dirty="0"/>
              <a:t>Figure 1. Population suivie par quartier </a:t>
            </a:r>
            <a:r>
              <a:rPr lang="fr-FR" sz="2400" b="1" dirty="0" smtClean="0"/>
              <a:t>d'origine</a:t>
            </a:r>
          </a:p>
          <a:p>
            <a:r>
              <a:rPr lang="fr-FR" sz="2400" dirty="0" smtClean="0"/>
              <a:t>La </a:t>
            </a:r>
            <a:r>
              <a:rPr lang="fr-FR" sz="2400" dirty="0"/>
              <a:t>figure ci-dessus montre que les quartiers de </a:t>
            </a:r>
            <a:r>
              <a:rPr lang="fr-FR" sz="2400" dirty="0" err="1"/>
              <a:t>Banze</a:t>
            </a:r>
            <a:r>
              <a:rPr lang="fr-FR" sz="2400" dirty="0"/>
              <a:t> de Cariamba avec 346 personnes (30,1 %), Povoação avec 229 personnes (19,9 %) et Quindange avec 168 personnes (14,6 %) ont enregistré les flux les plus importants de personnes suivies.</a:t>
            </a:r>
            <a:endParaRPr lang="pt-PT" sz="2400" dirty="0"/>
          </a:p>
        </p:txBody>
      </p:sp>
    </p:spTree>
    <p:extLst>
      <p:ext uri="{BB962C8B-B14F-4D97-AF65-F5344CB8AC3E}">
        <p14:creationId xmlns:p14="http://schemas.microsoft.com/office/powerpoint/2010/main" val="41788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274638"/>
            <a:ext cx="8507288" cy="706090"/>
          </a:xfrm>
        </p:spPr>
        <p:txBody>
          <a:bodyPr>
            <a:normAutofit fontScale="90000"/>
          </a:bodyPr>
          <a:lstStyle/>
          <a:p>
            <a:r>
              <a:rPr lang="pt-PT" sz="3600" dirty="0">
                <a:solidFill>
                  <a:prstClr val="black"/>
                </a:solidFill>
              </a:rPr>
              <a:t>Resultats: Population Examinée par </a:t>
            </a:r>
            <a:r>
              <a:rPr lang="pt-PT" sz="3600" dirty="0" err="1" smtClean="0">
                <a:solidFill>
                  <a:prstClr val="black"/>
                </a:solidFill>
              </a:rPr>
              <a:t>Groupe</a:t>
            </a:r>
            <a:r>
              <a:rPr lang="pt-PT" sz="3600" dirty="0" smtClean="0">
                <a:solidFill>
                  <a:prstClr val="black"/>
                </a:solidFill>
              </a:rPr>
              <a:t> d’</a:t>
            </a:r>
            <a:r>
              <a:rPr lang="pt-PT" sz="3600" dirty="0" err="1" smtClean="0">
                <a:solidFill>
                  <a:prstClr val="black"/>
                </a:solidFill>
              </a:rPr>
              <a:t>âge</a:t>
            </a:r>
            <a:endParaRPr lang="pt-PT" dirty="0"/>
          </a:p>
        </p:txBody>
      </p:sp>
      <p:graphicFrame>
        <p:nvGraphicFramePr>
          <p:cNvPr id="4" name="Marcador de Posição de Conteúdo 3"/>
          <p:cNvGraphicFramePr>
            <a:graphicFrameLocks noGrp="1"/>
          </p:cNvGraphicFramePr>
          <p:nvPr>
            <p:ph idx="1"/>
            <p:extLst>
              <p:ext uri="{D42A27DB-BD31-4B8C-83A1-F6EECF244321}">
                <p14:modId xmlns:p14="http://schemas.microsoft.com/office/powerpoint/2010/main" val="1052638455"/>
              </p:ext>
            </p:extLst>
          </p:nvPr>
        </p:nvGraphicFramePr>
        <p:xfrm>
          <a:off x="683568" y="1052736"/>
          <a:ext cx="7704856" cy="24482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áfico 4">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3741661A-0EEA-C698-CBCA-4D95A26A15FE}"/>
              </a:ext>
            </a:extLst>
          </p:cNvPr>
          <p:cNvGraphicFramePr/>
          <p:nvPr>
            <p:extLst>
              <p:ext uri="{D42A27DB-BD31-4B8C-83A1-F6EECF244321}">
                <p14:modId xmlns:p14="http://schemas.microsoft.com/office/powerpoint/2010/main" val="866681157"/>
              </p:ext>
            </p:extLst>
          </p:nvPr>
        </p:nvGraphicFramePr>
        <p:xfrm>
          <a:off x="683568" y="3789040"/>
          <a:ext cx="3384376" cy="2376264"/>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ângulo 5"/>
          <p:cNvSpPr/>
          <p:nvPr/>
        </p:nvSpPr>
        <p:spPr>
          <a:xfrm>
            <a:off x="4211960" y="3573016"/>
            <a:ext cx="4572000" cy="2677656"/>
          </a:xfrm>
          <a:prstGeom prst="rect">
            <a:avLst/>
          </a:prstGeom>
        </p:spPr>
        <p:txBody>
          <a:bodyPr>
            <a:spAutoFit/>
          </a:bodyPr>
          <a:lstStyle/>
          <a:p>
            <a:r>
              <a:rPr lang="en-US" sz="2400" dirty="0" smtClean="0"/>
              <a:t>La figure au </a:t>
            </a:r>
            <a:r>
              <a:rPr lang="en-US" sz="2400" dirty="0" err="1" smtClean="0"/>
              <a:t>dessus</a:t>
            </a:r>
            <a:r>
              <a:rPr lang="en-US" sz="2400" dirty="0" smtClean="0"/>
              <a:t> </a:t>
            </a:r>
            <a:r>
              <a:rPr lang="en-US" sz="2400" dirty="0" err="1" smtClean="0"/>
              <a:t>montre</a:t>
            </a:r>
            <a:r>
              <a:rPr lang="en-US" sz="2400" dirty="0" smtClean="0"/>
              <a:t> que les </a:t>
            </a:r>
            <a:r>
              <a:rPr lang="en-US" sz="2400" dirty="0" err="1" smtClean="0"/>
              <a:t>groupes</a:t>
            </a:r>
            <a:r>
              <a:rPr lang="en-US" sz="2400" dirty="0" smtClean="0"/>
              <a:t> </a:t>
            </a:r>
            <a:r>
              <a:rPr lang="en-US" sz="2400" dirty="0" err="1" smtClean="0"/>
              <a:t>d'âge</a:t>
            </a:r>
            <a:r>
              <a:rPr lang="en-US" sz="2400" dirty="0" smtClean="0"/>
              <a:t> de 0-4 </a:t>
            </a:r>
            <a:r>
              <a:rPr lang="en-US" sz="2400" dirty="0" err="1" smtClean="0"/>
              <a:t>ans</a:t>
            </a:r>
            <a:r>
              <a:rPr lang="en-US" sz="2400" dirty="0" smtClean="0"/>
              <a:t> (21,5%), 10-14 </a:t>
            </a:r>
            <a:r>
              <a:rPr lang="en-US" sz="2400" dirty="0" err="1" smtClean="0"/>
              <a:t>ans</a:t>
            </a:r>
            <a:r>
              <a:rPr lang="en-US" sz="2400" dirty="0" smtClean="0"/>
              <a:t> (20,4%) ; 5-9 </a:t>
            </a:r>
            <a:r>
              <a:rPr lang="en-US" sz="2400" dirty="0" err="1" smtClean="0"/>
              <a:t>ans</a:t>
            </a:r>
            <a:r>
              <a:rPr lang="en-US" sz="2400" dirty="0" smtClean="0"/>
              <a:t> (18,4%) et 15-19 </a:t>
            </a:r>
            <a:r>
              <a:rPr lang="en-US" sz="2400" dirty="0" err="1" smtClean="0"/>
              <a:t>ans</a:t>
            </a:r>
            <a:r>
              <a:rPr lang="en-US" sz="2400" dirty="0" smtClean="0"/>
              <a:t> (14,1%) </a:t>
            </a:r>
            <a:r>
              <a:rPr lang="en-US" sz="2400" dirty="0" err="1" smtClean="0"/>
              <a:t>ont</a:t>
            </a:r>
            <a:r>
              <a:rPr lang="en-US" sz="2400" dirty="0" smtClean="0"/>
              <a:t> </a:t>
            </a:r>
            <a:r>
              <a:rPr lang="en-US" sz="2400" dirty="0" err="1" smtClean="0"/>
              <a:t>été</a:t>
            </a:r>
            <a:r>
              <a:rPr lang="en-US" sz="2400" dirty="0" smtClean="0"/>
              <a:t> les plus </a:t>
            </a:r>
            <a:r>
              <a:rPr lang="en-US" sz="2400" dirty="0" err="1" smtClean="0"/>
              <a:t>dépistés</a:t>
            </a:r>
            <a:r>
              <a:rPr lang="en-US" sz="2400" dirty="0" smtClean="0"/>
              <a:t>, </a:t>
            </a:r>
            <a:r>
              <a:rPr lang="en-US" sz="2400" dirty="0" err="1" smtClean="0"/>
              <a:t>respectivement</a:t>
            </a:r>
            <a:r>
              <a:rPr lang="en-US" sz="2400" dirty="0" smtClean="0"/>
              <a:t>. </a:t>
            </a:r>
          </a:p>
          <a:p>
            <a:r>
              <a:rPr lang="en-US" sz="2400" dirty="0" smtClean="0"/>
              <a:t>Le </a:t>
            </a:r>
            <a:r>
              <a:rPr lang="en-US" sz="2400" dirty="0" err="1" smtClean="0"/>
              <a:t>sexe</a:t>
            </a:r>
            <a:r>
              <a:rPr lang="en-US" sz="2400" dirty="0" smtClean="0"/>
              <a:t> </a:t>
            </a:r>
            <a:r>
              <a:rPr lang="en-US" sz="2400" dirty="0" err="1" smtClean="0"/>
              <a:t>féminin</a:t>
            </a:r>
            <a:r>
              <a:rPr lang="en-US" sz="2400" dirty="0" smtClean="0"/>
              <a:t> </a:t>
            </a:r>
            <a:r>
              <a:rPr lang="en-US" sz="2400" dirty="0" err="1" smtClean="0"/>
              <a:t>était</a:t>
            </a:r>
            <a:r>
              <a:rPr lang="en-US" sz="2400" dirty="0" smtClean="0"/>
              <a:t> dominant avec 53,8 % (figure 3). </a:t>
            </a:r>
            <a:endParaRPr lang="pt-PT" sz="2400" dirty="0"/>
          </a:p>
        </p:txBody>
      </p:sp>
    </p:spTree>
    <p:extLst>
      <p:ext uri="{BB962C8B-B14F-4D97-AF65-F5344CB8AC3E}">
        <p14:creationId xmlns:p14="http://schemas.microsoft.com/office/powerpoint/2010/main" val="28598878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pt-PT" sz="3200" b="1" kern="100" dirty="0" err="1" smtClean="0">
                <a:latin typeface="Times New Roman"/>
                <a:ea typeface="Calibri"/>
                <a:cs typeface="Times New Roman"/>
              </a:rPr>
              <a:t>Répartition</a:t>
            </a:r>
            <a:r>
              <a:rPr lang="pt-PT" sz="3200" b="1" kern="100" dirty="0" smtClean="0">
                <a:latin typeface="Times New Roman"/>
                <a:ea typeface="Calibri"/>
                <a:cs typeface="Times New Roman"/>
              </a:rPr>
              <a:t> </a:t>
            </a:r>
            <a:r>
              <a:rPr lang="pt-PT" sz="3200" b="1" kern="100" dirty="0">
                <a:latin typeface="Times New Roman"/>
                <a:ea typeface="Calibri"/>
                <a:cs typeface="Times New Roman"/>
              </a:rPr>
              <a:t>de </a:t>
            </a:r>
            <a:r>
              <a:rPr lang="pt-PT" sz="3200" b="1" kern="100" dirty="0" smtClean="0">
                <a:latin typeface="Times New Roman"/>
                <a:ea typeface="Calibri"/>
                <a:cs typeface="Times New Roman"/>
              </a:rPr>
              <a:t>cas </a:t>
            </a:r>
            <a:r>
              <a:rPr lang="pt-PT" sz="3200" b="1" kern="100" dirty="0" err="1" smtClean="0">
                <a:latin typeface="Times New Roman"/>
                <a:ea typeface="Calibri"/>
                <a:cs typeface="Times New Roman"/>
              </a:rPr>
              <a:t>suspects</a:t>
            </a:r>
            <a:r>
              <a:rPr lang="pt-PT" sz="3200" b="1" kern="100" dirty="0" smtClean="0">
                <a:latin typeface="Times New Roman"/>
                <a:ea typeface="Calibri"/>
                <a:cs typeface="Times New Roman"/>
              </a:rPr>
              <a:t> par </a:t>
            </a:r>
            <a:r>
              <a:rPr lang="pt-PT" sz="3200" b="1" kern="100" dirty="0" err="1" smtClean="0">
                <a:latin typeface="Times New Roman"/>
                <a:ea typeface="Calibri"/>
                <a:cs typeface="Times New Roman"/>
              </a:rPr>
              <a:t>groupe</a:t>
            </a:r>
            <a:r>
              <a:rPr lang="pt-PT" sz="3200" b="1" kern="100" dirty="0" smtClean="0">
                <a:latin typeface="Times New Roman"/>
                <a:ea typeface="Calibri"/>
                <a:cs typeface="Times New Roman"/>
              </a:rPr>
              <a:t> d´</a:t>
            </a:r>
            <a:r>
              <a:rPr lang="pt-PT" sz="3200" b="1" kern="100" dirty="0" err="1" smtClean="0">
                <a:latin typeface="Times New Roman"/>
                <a:ea typeface="Calibri"/>
                <a:cs typeface="Times New Roman"/>
              </a:rPr>
              <a:t>âge</a:t>
            </a:r>
            <a:endParaRPr lang="pt-PT" sz="3200" dirty="0"/>
          </a:p>
        </p:txBody>
      </p:sp>
      <p:pic>
        <p:nvPicPr>
          <p:cNvPr id="4" name="Marcador de Posição de Conteú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412776"/>
            <a:ext cx="8064896" cy="4363173"/>
          </a:xfrm>
          <a:prstGeom prst="rect">
            <a:avLst/>
          </a:prstGeom>
          <a:noFill/>
          <a:ln>
            <a:noFill/>
          </a:ln>
        </p:spPr>
      </p:pic>
    </p:spTree>
    <p:extLst>
      <p:ext uri="{BB962C8B-B14F-4D97-AF65-F5344CB8AC3E}">
        <p14:creationId xmlns:p14="http://schemas.microsoft.com/office/powerpoint/2010/main" val="2443289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31345</TotalTime>
  <Words>1131</Words>
  <Application>Microsoft Office PowerPoint</Application>
  <PresentationFormat>Apresentação no Ecrã (4:3)</PresentationFormat>
  <Paragraphs>138</Paragraphs>
  <Slides>18</Slides>
  <Notes>0</Notes>
  <HiddenSlides>0</HiddenSlides>
  <MMClips>0</MMClips>
  <ScaleCrop>false</ScaleCrop>
  <HeadingPairs>
    <vt:vector size="4" baseType="variant">
      <vt:variant>
        <vt:lpstr>Tema</vt:lpstr>
      </vt:variant>
      <vt:variant>
        <vt:i4>1</vt:i4>
      </vt:variant>
      <vt:variant>
        <vt:lpstr>Títulos dos diapositivos</vt:lpstr>
      </vt:variant>
      <vt:variant>
        <vt:i4>18</vt:i4>
      </vt:variant>
    </vt:vector>
  </HeadingPairs>
  <TitlesOfParts>
    <vt:vector size="19" baseType="lpstr">
      <vt:lpstr>Tema do Office</vt:lpstr>
      <vt:lpstr>    ÉVALUATION DE LA SENSIBILITÉ ET SPÉCIFICITÉ DES TESTS DE DIAGNOSTIC RAPIDE DE LA TRIPANOSOMIASE HUMAINE AFRICAINE EN ANGOLA  </vt:lpstr>
      <vt:lpstr>Introduction</vt:lpstr>
      <vt:lpstr>Fardeau de la THAg em Angola, 2024</vt:lpstr>
      <vt:lpstr>Objectif</vt:lpstr>
      <vt:lpstr>Méthodes</vt:lpstr>
      <vt:lpstr>Méthodes: Fluxograme</vt:lpstr>
      <vt:lpstr>Resultats: Population Examinée par Village </vt:lpstr>
      <vt:lpstr>Resultats: Population Examinée par Groupe d’âge</vt:lpstr>
      <vt:lpstr>Répartition de cas suspects par groupe d´âge</vt:lpstr>
      <vt:lpstr>Évaluation de la sensibilité du TDR-THAg par rapport au TDR-Paludisme, au CATT, au LAMP et à la trypanolyse.</vt:lpstr>
      <vt:lpstr>Especificité de TDR-THAg et CATT face au LAMP et Trypanolyse</vt:lpstr>
      <vt:lpstr>Resumé des Resultats</vt:lpstr>
      <vt:lpstr>Discussion</vt:lpstr>
      <vt:lpstr>Discussion</vt:lpstr>
      <vt:lpstr>Conclusion</vt:lpstr>
      <vt:lpstr>References Bibliographiques</vt:lpstr>
      <vt:lpstr>Remerciements</vt:lpstr>
      <vt:lpstr>Obrigado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SENSITIVITY AND SPECIFICITY OF RAPID DIAGNOSTIC TESTS FOR TRIPANOSOMIASIS IN ANGOLA</dc:title>
  <dc:creator>hp</dc:creator>
  <cp:lastModifiedBy>hp</cp:lastModifiedBy>
  <cp:revision>49</cp:revision>
  <dcterms:created xsi:type="dcterms:W3CDTF">2025-07-28T18:52:20Z</dcterms:created>
  <dcterms:modified xsi:type="dcterms:W3CDTF">2025-09-15T04:11:41Z</dcterms:modified>
</cp:coreProperties>
</file>